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2" r:id="rId6"/>
    <p:sldId id="261" r:id="rId7"/>
    <p:sldId id="263" r:id="rId8"/>
    <p:sldId id="264" r:id="rId9"/>
    <p:sldId id="265" r:id="rId10"/>
    <p:sldId id="266" r:id="rId11"/>
    <p:sldId id="267" r:id="rId12"/>
    <p:sldId id="268" r:id="rId13"/>
    <p:sldId id="269" r:id="rId14"/>
    <p:sldId id="270" r:id="rId15"/>
    <p:sldId id="271" r:id="rId16"/>
    <p:sldId id="273" r:id="rId17"/>
    <p:sldId id="274" r:id="rId18"/>
    <p:sldId id="281" r:id="rId19"/>
    <p:sldId id="280" r:id="rId20"/>
    <p:sldId id="279" r:id="rId21"/>
    <p:sldId id="283" r:id="rId22"/>
    <p:sldId id="282" r:id="rId23"/>
    <p:sldId id="284" r:id="rId24"/>
    <p:sldId id="275" r:id="rId25"/>
    <p:sldId id="277" r:id="rId26"/>
    <p:sldId id="278" r:id="rId27"/>
    <p:sldId id="272" r:id="rId28"/>
    <p:sldId id="26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ADB1F3-06A8-4E43-955A-E617F260BDCE}" type="datetimeFigureOut">
              <a:rPr lang="en-GB" smtClean="0"/>
              <a:t>02/07/2018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256D30-8321-408D-883B-467D1467F890}" type="slidenum">
              <a:rPr lang="en-GB" smtClean="0"/>
              <a:t>‹#›</a:t>
            </a:fld>
            <a:endParaRPr lang="en-GB"/>
          </a:p>
        </p:txBody>
      </p:sp>
    </p:spTree>
    <p:extLst>
      <p:ext uri="{BB962C8B-B14F-4D97-AF65-F5344CB8AC3E}">
        <p14:creationId xmlns:p14="http://schemas.microsoft.com/office/powerpoint/2010/main" val="411288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write</a:t>
            </a:r>
            <a:r>
              <a:rPr lang="en-GB" baseline="0" dirty="0" smtClean="0"/>
              <a:t> down some answers on a piece of paper. </a:t>
            </a:r>
            <a:endParaRPr lang="en-GB" dirty="0"/>
          </a:p>
        </p:txBody>
      </p:sp>
      <p:sp>
        <p:nvSpPr>
          <p:cNvPr id="4" name="Slide Number Placeholder 3"/>
          <p:cNvSpPr>
            <a:spLocks noGrp="1"/>
          </p:cNvSpPr>
          <p:nvPr>
            <p:ph type="sldNum" sz="quarter" idx="10"/>
          </p:nvPr>
        </p:nvSpPr>
        <p:spPr/>
        <p:txBody>
          <a:bodyPr/>
          <a:lstStyle/>
          <a:p>
            <a:fld id="{7F256D30-8321-408D-883B-467D1467F890}" type="slidenum">
              <a:rPr lang="en-GB" smtClean="0"/>
              <a:t>2</a:t>
            </a:fld>
            <a:endParaRPr lang="en-GB"/>
          </a:p>
        </p:txBody>
      </p:sp>
    </p:spTree>
    <p:extLst>
      <p:ext uri="{BB962C8B-B14F-4D97-AF65-F5344CB8AC3E}">
        <p14:creationId xmlns:p14="http://schemas.microsoft.com/office/powerpoint/2010/main" val="3773317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also</a:t>
            </a:r>
            <a:r>
              <a:rPr lang="en-GB" baseline="0" dirty="0" smtClean="0"/>
              <a:t> included Batley, though it does not have many new arrivals, because we did not want to focus entirely on the journey of migration, but how it intersects with other issues of identity in UK schools.</a:t>
            </a:r>
            <a:endParaRPr lang="en-GB" dirty="0"/>
          </a:p>
        </p:txBody>
      </p:sp>
      <p:sp>
        <p:nvSpPr>
          <p:cNvPr id="4" name="Slide Number Placeholder 3"/>
          <p:cNvSpPr>
            <a:spLocks noGrp="1"/>
          </p:cNvSpPr>
          <p:nvPr>
            <p:ph type="sldNum" sz="quarter" idx="10"/>
          </p:nvPr>
        </p:nvSpPr>
        <p:spPr/>
        <p:txBody>
          <a:bodyPr/>
          <a:lstStyle/>
          <a:p>
            <a:fld id="{7F256D30-8321-408D-883B-467D1467F890}" type="slidenum">
              <a:rPr lang="en-GB" smtClean="0"/>
              <a:t>13</a:t>
            </a:fld>
            <a:endParaRPr lang="en-GB"/>
          </a:p>
        </p:txBody>
      </p:sp>
    </p:spTree>
    <p:extLst>
      <p:ext uri="{BB962C8B-B14F-4D97-AF65-F5344CB8AC3E}">
        <p14:creationId xmlns:p14="http://schemas.microsoft.com/office/powerpoint/2010/main" val="2729622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Working</a:t>
            </a:r>
            <a:r>
              <a:rPr lang="en-GB" baseline="0" dirty="0" smtClean="0"/>
              <a:t> in this way effectively meant we started with different questions – not ‘how can we get children to open up about their experiences?’ but….</a:t>
            </a:r>
          </a:p>
          <a:p>
            <a:r>
              <a:rPr lang="en-GB" baseline="0" dirty="0" smtClean="0"/>
              <a:t>And in fact, this was just our list of questions before the workshops.</a:t>
            </a:r>
          </a:p>
          <a:p>
            <a:r>
              <a:rPr lang="en-GB" baseline="0" dirty="0" smtClean="0"/>
              <a:t>In effect, the story is the question, and the young people choose what they want to focus on and interpret from it – so since the workshops happened last week, we could add further questions:</a:t>
            </a:r>
            <a:endParaRPr lang="en-GB" dirty="0"/>
          </a:p>
        </p:txBody>
      </p:sp>
      <p:sp>
        <p:nvSpPr>
          <p:cNvPr id="4" name="Slide Number Placeholder 3"/>
          <p:cNvSpPr>
            <a:spLocks noGrp="1"/>
          </p:cNvSpPr>
          <p:nvPr>
            <p:ph type="sldNum" sz="quarter" idx="10"/>
          </p:nvPr>
        </p:nvSpPr>
        <p:spPr/>
        <p:txBody>
          <a:bodyPr/>
          <a:lstStyle/>
          <a:p>
            <a:fld id="{7F256D30-8321-408D-883B-467D1467F890}" type="slidenum">
              <a:rPr lang="en-GB" smtClean="0"/>
              <a:t>17</a:t>
            </a:fld>
            <a:endParaRPr lang="en-GB"/>
          </a:p>
        </p:txBody>
      </p:sp>
    </p:spTree>
    <p:extLst>
      <p:ext uri="{BB962C8B-B14F-4D97-AF65-F5344CB8AC3E}">
        <p14:creationId xmlns:p14="http://schemas.microsoft.com/office/powerpoint/2010/main" val="1460453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256D30-8321-408D-883B-467D1467F890}" type="slidenum">
              <a:rPr lang="en-GB" smtClean="0"/>
              <a:t>20</a:t>
            </a:fld>
            <a:endParaRPr lang="en-GB"/>
          </a:p>
        </p:txBody>
      </p:sp>
    </p:spTree>
    <p:extLst>
      <p:ext uri="{BB962C8B-B14F-4D97-AF65-F5344CB8AC3E}">
        <p14:creationId xmlns:p14="http://schemas.microsoft.com/office/powerpoint/2010/main" val="3546377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think we have to consider the ‘slow-burning’ effect of the arts – their tendency to open up conversations rather than reach answers, their ongoing existence in our imaginations. Benjamin: ‘while ‘The value of information does not survive the moment in which it was new.  It lives only at that moment; it has to surrender to it completely and explain itself to it without losing any time.  A story is different.  It does not expend itself.  It preserves and concentrates its strength and is capable of releasing it even after a long time.’ (p.90) </a:t>
            </a:r>
            <a:endParaRPr lang="en-GB" dirty="0"/>
          </a:p>
        </p:txBody>
      </p:sp>
      <p:sp>
        <p:nvSpPr>
          <p:cNvPr id="4" name="Slide Number Placeholder 3"/>
          <p:cNvSpPr>
            <a:spLocks noGrp="1"/>
          </p:cNvSpPr>
          <p:nvPr>
            <p:ph type="sldNum" sz="quarter" idx="10"/>
          </p:nvPr>
        </p:nvSpPr>
        <p:spPr/>
        <p:txBody>
          <a:bodyPr/>
          <a:lstStyle/>
          <a:p>
            <a:fld id="{7F256D30-8321-408D-883B-467D1467F890}" type="slidenum">
              <a:rPr lang="en-GB" smtClean="0"/>
              <a:t>22</a:t>
            </a:fld>
            <a:endParaRPr lang="en-GB"/>
          </a:p>
        </p:txBody>
      </p:sp>
    </p:spTree>
    <p:extLst>
      <p:ext uri="{BB962C8B-B14F-4D97-AF65-F5344CB8AC3E}">
        <p14:creationId xmlns:p14="http://schemas.microsoft.com/office/powerpoint/2010/main" val="1299178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go through what Nelson means on this slide.</a:t>
            </a:r>
            <a:endParaRPr lang="en-GB" dirty="0"/>
          </a:p>
        </p:txBody>
      </p:sp>
      <p:sp>
        <p:nvSpPr>
          <p:cNvPr id="4" name="Slide Number Placeholder 3"/>
          <p:cNvSpPr>
            <a:spLocks noGrp="1"/>
          </p:cNvSpPr>
          <p:nvPr>
            <p:ph type="sldNum" sz="quarter" idx="10"/>
          </p:nvPr>
        </p:nvSpPr>
        <p:spPr/>
        <p:txBody>
          <a:bodyPr/>
          <a:lstStyle/>
          <a:p>
            <a:fld id="{7F256D30-8321-408D-883B-467D1467F890}" type="slidenum">
              <a:rPr lang="en-GB" smtClean="0"/>
              <a:t>24</a:t>
            </a:fld>
            <a:endParaRPr lang="en-GB"/>
          </a:p>
        </p:txBody>
      </p:sp>
    </p:spTree>
    <p:extLst>
      <p:ext uri="{BB962C8B-B14F-4D97-AF65-F5344CB8AC3E}">
        <p14:creationId xmlns:p14="http://schemas.microsoft.com/office/powerpoint/2010/main" val="3002843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would you find it easier to synthesise your thoughts? Draw out what is most important, make sense</a:t>
            </a:r>
            <a:r>
              <a:rPr lang="en-GB" dirty="0" smtClean="0"/>
              <a:t>?</a:t>
            </a:r>
          </a:p>
          <a:p>
            <a:r>
              <a:rPr lang="en-GB" dirty="0" smtClean="0"/>
              <a:t>At the end of this pilot project we are left with some</a:t>
            </a:r>
            <a:r>
              <a:rPr lang="en-GB" baseline="0" dirty="0" smtClean="0"/>
              <a:t> challenging questions – whether we can really consider this method to have answered our questions. As Michalis pointed out, very few really told of their personal journeys.  But was this our desire?</a:t>
            </a:r>
            <a:endParaRPr lang="en-GB" dirty="0" smtClean="0"/>
          </a:p>
          <a:p>
            <a:r>
              <a:rPr lang="en-GB" dirty="0" smtClean="0"/>
              <a:t>Mention one young boy’s response – choosing a moment – talking about that feeling</a:t>
            </a:r>
            <a:r>
              <a:rPr lang="en-GB" baseline="0" dirty="0" smtClean="0"/>
              <a:t> of arriving in a country, alone and destitute, and not knowing where you are. Depending on a shepherd. </a:t>
            </a:r>
            <a:endParaRPr lang="en-GB" dirty="0"/>
          </a:p>
        </p:txBody>
      </p:sp>
      <p:sp>
        <p:nvSpPr>
          <p:cNvPr id="4" name="Slide Number Placeholder 3"/>
          <p:cNvSpPr>
            <a:spLocks noGrp="1"/>
          </p:cNvSpPr>
          <p:nvPr>
            <p:ph type="sldNum" sz="quarter" idx="10"/>
          </p:nvPr>
        </p:nvSpPr>
        <p:spPr/>
        <p:txBody>
          <a:bodyPr/>
          <a:lstStyle/>
          <a:p>
            <a:fld id="{7F256D30-8321-408D-883B-467D1467F890}" type="slidenum">
              <a:rPr lang="en-GB" smtClean="0"/>
              <a:t>26</a:t>
            </a:fld>
            <a:endParaRPr lang="en-GB"/>
          </a:p>
        </p:txBody>
      </p:sp>
    </p:spTree>
    <p:extLst>
      <p:ext uri="{BB962C8B-B14F-4D97-AF65-F5344CB8AC3E}">
        <p14:creationId xmlns:p14="http://schemas.microsoft.com/office/powerpoint/2010/main" val="2324390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256D30-8321-408D-883B-467D1467F890}" type="slidenum">
              <a:rPr lang="en-GB" smtClean="0"/>
              <a:t>28</a:t>
            </a:fld>
            <a:endParaRPr lang="en-GB"/>
          </a:p>
        </p:txBody>
      </p:sp>
    </p:spTree>
    <p:extLst>
      <p:ext uri="{BB962C8B-B14F-4D97-AF65-F5344CB8AC3E}">
        <p14:creationId xmlns:p14="http://schemas.microsoft.com/office/powerpoint/2010/main" val="2607710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don’t just mean, why</a:t>
            </a:r>
            <a:r>
              <a:rPr lang="en-GB" baseline="0" dirty="0" smtClean="0"/>
              <a:t> did you decide to come to this conference – I mean the whole sequence of life events, influences and decisions that lead to you being the sort of person who comes to this sort of education conference. What sort of answers could you give? Does anyone want to volunteer an answer? Draw out whether answers emphasise decisions made, factors beyond your control, influences in your history. Identify where people have told stories.</a:t>
            </a:r>
          </a:p>
          <a:p>
            <a:endParaRPr lang="en-GB" dirty="0" smtClean="0"/>
          </a:p>
          <a:p>
            <a:r>
              <a:rPr lang="en-GB" dirty="0" smtClean="0"/>
              <a:t>The</a:t>
            </a:r>
            <a:r>
              <a:rPr lang="en-GB" baseline="0" dirty="0" smtClean="0"/>
              <a:t> point is that </a:t>
            </a:r>
            <a:r>
              <a:rPr lang="en-GB" dirty="0" smtClean="0"/>
              <a:t>there are some experiences you just can’t crystallise into answers. The closest you might come is to tell a story. Or lots of stories. How would you choose which are relevant? And would you feel comfortable sharing them with the person next to you, if I’d asked</a:t>
            </a:r>
            <a:r>
              <a:rPr lang="en-GB" baseline="0" dirty="0" smtClean="0"/>
              <a:t> you to do that</a:t>
            </a:r>
            <a:r>
              <a:rPr lang="en-GB" dirty="0" smtClean="0"/>
              <a:t>?  In fact this is the sort of thing we are often putting a research participant through. And sometimes there is a lot hanging on their</a:t>
            </a:r>
            <a:r>
              <a:rPr lang="en-GB" baseline="0" dirty="0" smtClean="0"/>
              <a:t> answer. I</a:t>
            </a:r>
            <a:r>
              <a:rPr lang="en-GB" dirty="0" smtClean="0"/>
              <a:t>n fact,</a:t>
            </a:r>
            <a:r>
              <a:rPr lang="en-GB" baseline="0" dirty="0" smtClean="0"/>
              <a:t> and of relevance to the later part of this talk, this particular question above is essentially the question that is put to</a:t>
            </a:r>
            <a:r>
              <a:rPr lang="en-GB" dirty="0" smtClean="0"/>
              <a:t> a refugee who has just arrived,</a:t>
            </a:r>
            <a:r>
              <a:rPr lang="en-GB" baseline="0" dirty="0" smtClean="0"/>
              <a:t> and the answer they give almost instantly assumes the status of a legal document. </a:t>
            </a:r>
            <a:endParaRPr lang="en-GB" dirty="0"/>
          </a:p>
        </p:txBody>
      </p:sp>
      <p:sp>
        <p:nvSpPr>
          <p:cNvPr id="4" name="Slide Number Placeholder 3"/>
          <p:cNvSpPr>
            <a:spLocks noGrp="1"/>
          </p:cNvSpPr>
          <p:nvPr>
            <p:ph type="sldNum" sz="quarter" idx="10"/>
          </p:nvPr>
        </p:nvSpPr>
        <p:spPr/>
        <p:txBody>
          <a:bodyPr/>
          <a:lstStyle/>
          <a:p>
            <a:fld id="{7F256D30-8321-408D-883B-467D1467F890}" type="slidenum">
              <a:rPr lang="en-GB" smtClean="0"/>
              <a:t>3</a:t>
            </a:fld>
            <a:endParaRPr lang="en-GB"/>
          </a:p>
        </p:txBody>
      </p:sp>
    </p:spTree>
    <p:extLst>
      <p:ext uri="{BB962C8B-B14F-4D97-AF65-F5344CB8AC3E}">
        <p14:creationId xmlns:p14="http://schemas.microsoft.com/office/powerpoint/2010/main" val="290894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corners can reasoned analysis and conventional social science techniques</a:t>
            </a:r>
            <a:r>
              <a:rPr lang="en-GB" baseline="0" dirty="0" smtClean="0"/>
              <a:t> not reach? I suggest there are two particularly important reasons we need to reach for creative research processes: </a:t>
            </a:r>
          </a:p>
          <a:p>
            <a:r>
              <a:rPr lang="en-GB" baseline="0" dirty="0" smtClean="0"/>
              <a:t>Both of these reasons might be considered to be at work in the questions I baldly posed you a minute ago. They also apply to a lot of the most burning questions we need to address in our research and society – including a lot of the questions different people have been addressing in their talks today. </a:t>
            </a:r>
          </a:p>
          <a:p>
            <a:endParaRPr lang="en-GB" baseline="0" dirty="0" smtClean="0"/>
          </a:p>
        </p:txBody>
      </p:sp>
      <p:sp>
        <p:nvSpPr>
          <p:cNvPr id="4" name="Slide Number Placeholder 3"/>
          <p:cNvSpPr>
            <a:spLocks noGrp="1"/>
          </p:cNvSpPr>
          <p:nvPr>
            <p:ph type="sldNum" sz="quarter" idx="10"/>
          </p:nvPr>
        </p:nvSpPr>
        <p:spPr/>
        <p:txBody>
          <a:bodyPr/>
          <a:lstStyle/>
          <a:p>
            <a:fld id="{7F256D30-8321-408D-883B-467D1467F890}" type="slidenum">
              <a:rPr lang="en-GB" smtClean="0"/>
              <a:t>4</a:t>
            </a:fld>
            <a:endParaRPr lang="en-GB"/>
          </a:p>
        </p:txBody>
      </p:sp>
    </p:spTree>
    <p:extLst>
      <p:ext uri="{BB962C8B-B14F-4D97-AF65-F5344CB8AC3E}">
        <p14:creationId xmlns:p14="http://schemas.microsoft.com/office/powerpoint/2010/main" val="274031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take an example that is key to my research.</a:t>
            </a:r>
          </a:p>
          <a:p>
            <a:r>
              <a:rPr lang="en-GB" dirty="0" smtClean="0"/>
              <a:t>None of these questions are particularly answerable – either they</a:t>
            </a:r>
            <a:r>
              <a:rPr lang="en-GB" baseline="0" dirty="0" smtClean="0"/>
              <a:t> require a background experiential knowledge that no young person could have, or they require a disentangling of one aspect of life from every other aspect of life, or they are likely to generate protective or superficial answers, or they seek to extract information young people may not want to give.</a:t>
            </a:r>
            <a:endParaRPr lang="en-GB" dirty="0"/>
          </a:p>
        </p:txBody>
      </p:sp>
      <p:sp>
        <p:nvSpPr>
          <p:cNvPr id="4" name="Slide Number Placeholder 3"/>
          <p:cNvSpPr>
            <a:spLocks noGrp="1"/>
          </p:cNvSpPr>
          <p:nvPr>
            <p:ph type="sldNum" sz="quarter" idx="10"/>
          </p:nvPr>
        </p:nvSpPr>
        <p:spPr/>
        <p:txBody>
          <a:bodyPr/>
          <a:lstStyle/>
          <a:p>
            <a:fld id="{7F256D30-8321-408D-883B-467D1467F890}" type="slidenum">
              <a:rPr lang="en-GB" smtClean="0"/>
              <a:t>5</a:t>
            </a:fld>
            <a:endParaRPr lang="en-GB"/>
          </a:p>
        </p:txBody>
      </p:sp>
    </p:spTree>
    <p:extLst>
      <p:ext uri="{BB962C8B-B14F-4D97-AF65-F5344CB8AC3E}">
        <p14:creationId xmlns:p14="http://schemas.microsoft.com/office/powerpoint/2010/main" val="3607581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are sailing uncharted waters with new arrival pupils –</a:t>
            </a:r>
            <a:r>
              <a:rPr lang="en-GB" baseline="0" dirty="0" smtClean="0"/>
              <a:t> they want to meet their needs, and integrate them into the classroom. Yet they often have difficulties understanding their past experiences and current challenges.</a:t>
            </a:r>
            <a:endParaRPr lang="en-GB" dirty="0"/>
          </a:p>
        </p:txBody>
      </p:sp>
      <p:sp>
        <p:nvSpPr>
          <p:cNvPr id="4" name="Slide Number Placeholder 3"/>
          <p:cNvSpPr>
            <a:spLocks noGrp="1"/>
          </p:cNvSpPr>
          <p:nvPr>
            <p:ph type="sldNum" sz="quarter" idx="10"/>
          </p:nvPr>
        </p:nvSpPr>
        <p:spPr/>
        <p:txBody>
          <a:bodyPr/>
          <a:lstStyle/>
          <a:p>
            <a:fld id="{F9503F9E-B60F-413C-84CC-2795C2EF6996}"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7071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lots going on here –</a:t>
            </a:r>
            <a:r>
              <a:rPr lang="en-GB" baseline="0" dirty="0" smtClean="0"/>
              <a:t> the risk of answering these questions, the questions they would prefer to answer instead, the ‘contamination’ of these answers with answers they have already had to give. </a:t>
            </a:r>
            <a:endParaRPr lang="en-GB" dirty="0"/>
          </a:p>
        </p:txBody>
      </p:sp>
      <p:sp>
        <p:nvSpPr>
          <p:cNvPr id="4" name="Slide Number Placeholder 3"/>
          <p:cNvSpPr>
            <a:spLocks noGrp="1"/>
          </p:cNvSpPr>
          <p:nvPr>
            <p:ph type="sldNum" sz="quarter" idx="10"/>
          </p:nvPr>
        </p:nvSpPr>
        <p:spPr/>
        <p:txBody>
          <a:bodyPr/>
          <a:lstStyle/>
          <a:p>
            <a:fld id="{7F256D30-8321-408D-883B-467D1467F890}" type="slidenum">
              <a:rPr lang="en-GB" smtClean="0"/>
              <a:t>9</a:t>
            </a:fld>
            <a:endParaRPr lang="en-GB"/>
          </a:p>
        </p:txBody>
      </p:sp>
    </p:spTree>
    <p:extLst>
      <p:ext uri="{BB962C8B-B14F-4D97-AF65-F5344CB8AC3E}">
        <p14:creationId xmlns:p14="http://schemas.microsoft.com/office/powerpoint/2010/main" val="1919998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what we did. </a:t>
            </a:r>
            <a:endParaRPr lang="en-GB" dirty="0"/>
          </a:p>
        </p:txBody>
      </p:sp>
      <p:sp>
        <p:nvSpPr>
          <p:cNvPr id="4" name="Slide Number Placeholder 3"/>
          <p:cNvSpPr>
            <a:spLocks noGrp="1"/>
          </p:cNvSpPr>
          <p:nvPr>
            <p:ph type="sldNum" sz="quarter" idx="10"/>
          </p:nvPr>
        </p:nvSpPr>
        <p:spPr/>
        <p:txBody>
          <a:bodyPr/>
          <a:lstStyle/>
          <a:p>
            <a:fld id="{7F256D30-8321-408D-883B-467D1467F890}" type="slidenum">
              <a:rPr lang="en-GB" smtClean="0"/>
              <a:t>10</a:t>
            </a:fld>
            <a:endParaRPr lang="en-GB"/>
          </a:p>
        </p:txBody>
      </p:sp>
    </p:spTree>
    <p:extLst>
      <p:ext uri="{BB962C8B-B14F-4D97-AF65-F5344CB8AC3E}">
        <p14:creationId xmlns:p14="http://schemas.microsoft.com/office/powerpoint/2010/main" val="2389529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subsequent projects that have experimented with a similar methodology (but scant detail on these).</a:t>
            </a:r>
          </a:p>
          <a:p>
            <a:r>
              <a:rPr lang="en-GB" dirty="0" smtClean="0"/>
              <a:t>In each case, participation was voluntary, collective, exploratory, but all starting</a:t>
            </a:r>
            <a:r>
              <a:rPr lang="en-GB" baseline="0" dirty="0" smtClean="0"/>
              <a:t> with a single story, chosen for the rich and relevant themes which it contained but did not resolve, which everyone became familiar with.</a:t>
            </a:r>
            <a:endParaRPr lang="en-GB" dirty="0"/>
          </a:p>
        </p:txBody>
      </p:sp>
      <p:sp>
        <p:nvSpPr>
          <p:cNvPr id="4" name="Slide Number Placeholder 3"/>
          <p:cNvSpPr>
            <a:spLocks noGrp="1"/>
          </p:cNvSpPr>
          <p:nvPr>
            <p:ph type="sldNum" sz="quarter" idx="10"/>
          </p:nvPr>
        </p:nvSpPr>
        <p:spPr/>
        <p:txBody>
          <a:bodyPr/>
          <a:lstStyle/>
          <a:p>
            <a:fld id="{7F256D30-8321-408D-883B-467D1467F890}" type="slidenum">
              <a:rPr lang="en-GB" smtClean="0"/>
              <a:t>11</a:t>
            </a:fld>
            <a:endParaRPr lang="en-GB"/>
          </a:p>
        </p:txBody>
      </p:sp>
    </p:spTree>
    <p:extLst>
      <p:ext uri="{BB962C8B-B14F-4D97-AF65-F5344CB8AC3E}">
        <p14:creationId xmlns:p14="http://schemas.microsoft.com/office/powerpoint/2010/main" val="997296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we decided to try this way of working in two</a:t>
            </a:r>
            <a:r>
              <a:rPr lang="en-GB" baseline="0" dirty="0" smtClean="0"/>
              <a:t> Leeds secondary schools, in which Michalis had been particularly involved. We decided we would include both new arrival and UK-born pupils in the research, and invite them to opt in from all year groups – so it would not all be about the new arrival children, but about the school as a whole and its relationship to migration and identity.</a:t>
            </a:r>
            <a:endParaRPr lang="en-GB" dirty="0"/>
          </a:p>
        </p:txBody>
      </p:sp>
      <p:sp>
        <p:nvSpPr>
          <p:cNvPr id="4" name="Slide Number Placeholder 3"/>
          <p:cNvSpPr>
            <a:spLocks noGrp="1"/>
          </p:cNvSpPr>
          <p:nvPr>
            <p:ph type="sldNum" sz="quarter" idx="10"/>
          </p:nvPr>
        </p:nvSpPr>
        <p:spPr/>
        <p:txBody>
          <a:bodyPr/>
          <a:lstStyle/>
          <a:p>
            <a:fld id="{7F256D30-8321-408D-883B-467D1467F890}" type="slidenum">
              <a:rPr lang="en-GB" smtClean="0"/>
              <a:t>12</a:t>
            </a:fld>
            <a:endParaRPr lang="en-GB"/>
          </a:p>
        </p:txBody>
      </p:sp>
    </p:spTree>
    <p:extLst>
      <p:ext uri="{BB962C8B-B14F-4D97-AF65-F5344CB8AC3E}">
        <p14:creationId xmlns:p14="http://schemas.microsoft.com/office/powerpoint/2010/main" val="404499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saturation sat="107000"/>
                    </a14:imgEffect>
                    <a14:imgEffect>
                      <a14:brightnessContrast bright="22000" contrast="21000"/>
                    </a14:imgEffect>
                  </a14:imgLayer>
                </a14:imgProps>
              </a:ext>
              <a:ext uri="{28A0092B-C50C-407E-A947-70E740481C1C}">
                <a14:useLocalDpi xmlns:a14="http://schemas.microsoft.com/office/drawing/2010/main" val="0"/>
              </a:ext>
            </a:extLst>
          </a:blip>
          <a:stretch>
            <a:fillRect/>
          </a:stretch>
        </p:blipFill>
        <p:spPr>
          <a:xfrm>
            <a:off x="4114800" y="1717877"/>
            <a:ext cx="4419600" cy="5021014"/>
          </a:xfrm>
          <a:prstGeom prst="rect">
            <a:avLst/>
          </a:prstGeom>
        </p:spPr>
      </p:pic>
      <p:sp>
        <p:nvSpPr>
          <p:cNvPr id="2" name="Title 1"/>
          <p:cNvSpPr>
            <a:spLocks noGrp="1"/>
          </p:cNvSpPr>
          <p:nvPr>
            <p:ph type="ctrTitle"/>
          </p:nvPr>
        </p:nvSpPr>
        <p:spPr>
          <a:xfrm>
            <a:off x="685800" y="247852"/>
            <a:ext cx="7772400" cy="1470025"/>
          </a:xfrm>
        </p:spPr>
        <p:txBody>
          <a:bodyPr/>
          <a:lstStyle/>
          <a:p>
            <a:r>
              <a:rPr lang="en-GB" i="1" dirty="0" smtClean="0"/>
              <a:t>Journeys We Make: </a:t>
            </a:r>
            <a:r>
              <a:rPr lang="en-GB" dirty="0" smtClean="0"/>
              <a:t>research through collaborative storytelling</a:t>
            </a:r>
            <a:endParaRPr lang="en-GB" i="1" dirty="0"/>
          </a:p>
        </p:txBody>
      </p:sp>
      <p:sp>
        <p:nvSpPr>
          <p:cNvPr id="3" name="Subtitle 2"/>
          <p:cNvSpPr>
            <a:spLocks noGrp="1"/>
          </p:cNvSpPr>
          <p:nvPr>
            <p:ph type="subTitle" idx="1"/>
          </p:nvPr>
        </p:nvSpPr>
        <p:spPr>
          <a:xfrm>
            <a:off x="-1219200" y="2895600"/>
            <a:ext cx="6400800" cy="1752600"/>
          </a:xfrm>
        </p:spPr>
        <p:txBody>
          <a:bodyPr/>
          <a:lstStyle/>
          <a:p>
            <a:r>
              <a:rPr lang="en-GB" dirty="0" smtClean="0">
                <a:solidFill>
                  <a:srgbClr val="002060"/>
                </a:solidFill>
              </a:rPr>
              <a:t>Dr Cath Heinemeyer</a:t>
            </a:r>
          </a:p>
          <a:p>
            <a:r>
              <a:rPr lang="en-GB" sz="2800" dirty="0" smtClean="0">
                <a:solidFill>
                  <a:srgbClr val="002060"/>
                </a:solidFill>
              </a:rPr>
              <a:t>York St John University</a:t>
            </a:r>
          </a:p>
          <a:p>
            <a:r>
              <a:rPr lang="en-GB" sz="2400" dirty="0" smtClean="0">
                <a:solidFill>
                  <a:srgbClr val="002060"/>
                </a:solidFill>
              </a:rPr>
              <a:t>c.heinemeyer@yorksj.ac.uk</a:t>
            </a:r>
            <a:endParaRPr lang="en-GB" sz="2400" dirty="0">
              <a:solidFill>
                <a:srgbClr val="002060"/>
              </a:solidFill>
            </a:endParaRPr>
          </a:p>
        </p:txBody>
      </p:sp>
    </p:spTree>
    <p:extLst>
      <p:ext uri="{BB962C8B-B14F-4D97-AF65-F5344CB8AC3E}">
        <p14:creationId xmlns:p14="http://schemas.microsoft.com/office/powerpoint/2010/main" val="1095780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8379" y="0"/>
            <a:ext cx="5505621" cy="6858000"/>
          </a:xfrm>
          <a:prstGeom prst="rect">
            <a:avLst/>
          </a:prstGeom>
        </p:spPr>
      </p:pic>
      <p:sp>
        <p:nvSpPr>
          <p:cNvPr id="4" name="TextBox 3"/>
          <p:cNvSpPr txBox="1"/>
          <p:nvPr/>
        </p:nvSpPr>
        <p:spPr>
          <a:xfrm>
            <a:off x="152400" y="228600"/>
            <a:ext cx="3276600" cy="6001643"/>
          </a:xfrm>
          <a:prstGeom prst="rect">
            <a:avLst/>
          </a:prstGeom>
          <a:noFill/>
        </p:spPr>
        <p:txBody>
          <a:bodyPr wrap="square" rtlCol="0">
            <a:spAutoFit/>
          </a:bodyPr>
          <a:lstStyle/>
          <a:p>
            <a:r>
              <a:rPr lang="en-GB" sz="3600" b="1" dirty="0" smtClean="0"/>
              <a:t>The ICAN approach:</a:t>
            </a:r>
          </a:p>
          <a:p>
            <a:r>
              <a:rPr lang="en-GB" sz="2800" dirty="0" smtClean="0"/>
              <a:t>Narrative </a:t>
            </a:r>
            <a:r>
              <a:rPr lang="en-GB" sz="2800" dirty="0"/>
              <a:t>offers ‘a performance of possible meanings, not a determinate meaning’ (Reason and </a:t>
            </a:r>
            <a:r>
              <a:rPr lang="en-GB" sz="2800" dirty="0" err="1"/>
              <a:t>Heinemeyer</a:t>
            </a:r>
            <a:r>
              <a:rPr lang="en-GB" sz="2800" dirty="0"/>
              <a:t> 2016:564) – don’t ask what a story is </a:t>
            </a:r>
            <a:r>
              <a:rPr lang="en-GB" sz="2800" i="1" dirty="0"/>
              <a:t>about</a:t>
            </a:r>
            <a:r>
              <a:rPr lang="en-GB" sz="2800" dirty="0"/>
              <a:t>, but tune into all its layers of meaning.</a:t>
            </a:r>
            <a:r>
              <a:rPr lang="en-GB" sz="3200" dirty="0"/>
              <a:t> </a:t>
            </a:r>
            <a:endParaRPr lang="en-GB" sz="2400" dirty="0"/>
          </a:p>
        </p:txBody>
      </p:sp>
    </p:spTree>
    <p:extLst>
      <p:ext uri="{BB962C8B-B14F-4D97-AF65-F5344CB8AC3E}">
        <p14:creationId xmlns:p14="http://schemas.microsoft.com/office/powerpoint/2010/main" val="64660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Subsequent projects</a:t>
            </a:r>
            <a:endParaRPr lang="en-GB" dirty="0"/>
          </a:p>
        </p:txBody>
      </p:sp>
      <p:sp>
        <p:nvSpPr>
          <p:cNvPr id="3" name="Content Placeholder 2"/>
          <p:cNvSpPr>
            <a:spLocks noGrp="1"/>
          </p:cNvSpPr>
          <p:nvPr>
            <p:ph sz="half" idx="1"/>
          </p:nvPr>
        </p:nvSpPr>
        <p:spPr>
          <a:xfrm>
            <a:off x="304800" y="1951037"/>
            <a:ext cx="4038600" cy="4525963"/>
          </a:xfrm>
        </p:spPr>
        <p:txBody>
          <a:bodyPr/>
          <a:lstStyle/>
          <a:p>
            <a:pPr marL="0" indent="0">
              <a:buNone/>
            </a:pPr>
            <a:r>
              <a:rPr lang="en-GB" i="1" dirty="0" smtClean="0"/>
              <a:t>Layers Upon Layers </a:t>
            </a:r>
            <a:r>
              <a:rPr lang="en-GB" dirty="0" smtClean="0"/>
              <a:t>(2016)</a:t>
            </a:r>
            <a:endParaRPr lang="en-GB" dirty="0"/>
          </a:p>
        </p:txBody>
      </p:sp>
      <p:sp>
        <p:nvSpPr>
          <p:cNvPr id="4" name="Content Placeholder 3"/>
          <p:cNvSpPr>
            <a:spLocks noGrp="1"/>
          </p:cNvSpPr>
          <p:nvPr>
            <p:ph sz="half" idx="2"/>
          </p:nvPr>
        </p:nvSpPr>
        <p:spPr>
          <a:xfrm>
            <a:off x="4742873" y="4648200"/>
            <a:ext cx="4038600" cy="4525963"/>
          </a:xfrm>
        </p:spPr>
        <p:txBody>
          <a:bodyPr/>
          <a:lstStyle/>
          <a:p>
            <a:pPr marL="0" indent="0">
              <a:buNone/>
            </a:pPr>
            <a:r>
              <a:rPr lang="en-GB" i="1" dirty="0" smtClean="0"/>
              <a:t>The Tale Exchange </a:t>
            </a:r>
            <a:r>
              <a:rPr lang="en-GB" dirty="0" smtClean="0"/>
              <a:t>(2018)</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514600"/>
            <a:ext cx="4114800" cy="30861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9800" y="1524000"/>
            <a:ext cx="4165600" cy="3124200"/>
          </a:xfrm>
          <a:prstGeom prst="rect">
            <a:avLst/>
          </a:prstGeom>
        </p:spPr>
      </p:pic>
      <p:sp>
        <p:nvSpPr>
          <p:cNvPr id="7" name="TextBox 6"/>
          <p:cNvSpPr txBox="1"/>
          <p:nvPr/>
        </p:nvSpPr>
        <p:spPr>
          <a:xfrm>
            <a:off x="762000" y="6091535"/>
            <a:ext cx="8153400" cy="461665"/>
          </a:xfrm>
          <a:prstGeom prst="rect">
            <a:avLst/>
          </a:prstGeom>
          <a:noFill/>
        </p:spPr>
        <p:txBody>
          <a:bodyPr wrap="square" rtlCol="0">
            <a:spAutoFit/>
          </a:bodyPr>
          <a:lstStyle/>
          <a:p>
            <a:r>
              <a:rPr lang="en-GB" sz="2400" dirty="0" smtClean="0">
                <a:solidFill>
                  <a:srgbClr val="002060"/>
                </a:solidFill>
              </a:rPr>
              <a:t>And now our practice-as-research project </a:t>
            </a:r>
            <a:r>
              <a:rPr lang="en-GB" sz="2400" i="1" dirty="0" smtClean="0">
                <a:solidFill>
                  <a:srgbClr val="002060"/>
                </a:solidFill>
              </a:rPr>
              <a:t>Journeys We Make…</a:t>
            </a:r>
            <a:endParaRPr lang="en-GB" sz="2400" i="1" dirty="0">
              <a:solidFill>
                <a:srgbClr val="002060"/>
              </a:solidFill>
            </a:endParaRPr>
          </a:p>
        </p:txBody>
      </p:sp>
    </p:spTree>
    <p:extLst>
      <p:ext uri="{BB962C8B-B14F-4D97-AF65-F5344CB8AC3E}">
        <p14:creationId xmlns:p14="http://schemas.microsoft.com/office/powerpoint/2010/main" val="182507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1</a:t>
            </a:r>
            <a:endParaRPr lang="en-GB" dirty="0"/>
          </a:p>
        </p:txBody>
      </p:sp>
      <p:sp>
        <p:nvSpPr>
          <p:cNvPr id="3" name="Content Placeholder 2"/>
          <p:cNvSpPr>
            <a:spLocks noGrp="1"/>
          </p:cNvSpPr>
          <p:nvPr>
            <p:ph idx="1"/>
          </p:nvPr>
        </p:nvSpPr>
        <p:spPr>
          <a:xfrm>
            <a:off x="457200" y="1600201"/>
            <a:ext cx="4191000" cy="2666999"/>
          </a:xfrm>
        </p:spPr>
        <p:txBody>
          <a:bodyPr>
            <a:normAutofit fontScale="77500" lnSpcReduction="20000"/>
          </a:bodyPr>
          <a:lstStyle/>
          <a:p>
            <a:r>
              <a:rPr lang="en-GB" dirty="0" smtClean="0"/>
              <a:t>Comprehensive with large percentage of new arrivals among its pupils, as well as pupils from disadvantaged </a:t>
            </a:r>
            <a:r>
              <a:rPr lang="en-GB" dirty="0" smtClean="0"/>
              <a:t>/ EAL backgrounds</a:t>
            </a:r>
            <a:r>
              <a:rPr lang="en-GB" dirty="0"/>
              <a:t> </a:t>
            </a:r>
            <a:r>
              <a:rPr lang="en-GB" dirty="0" smtClean="0"/>
              <a:t>(most participants EAL).</a:t>
            </a:r>
            <a:endParaRPr lang="en-GB" dirty="0" smtClean="0"/>
          </a:p>
          <a:p>
            <a:r>
              <a:rPr lang="en-GB" dirty="0" smtClean="0"/>
              <a:t>‘School of Sanctuary</a:t>
            </a:r>
            <a:r>
              <a:rPr lang="en-GB" dirty="0" smtClean="0"/>
              <a:t>’.</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600200"/>
            <a:ext cx="3333750" cy="21812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114800"/>
            <a:ext cx="3333750" cy="218122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4096624"/>
            <a:ext cx="3333750" cy="2181225"/>
          </a:xfrm>
          <a:prstGeom prst="rect">
            <a:avLst/>
          </a:prstGeom>
        </p:spPr>
      </p:pic>
    </p:spTree>
    <p:extLst>
      <p:ext uri="{BB962C8B-B14F-4D97-AF65-F5344CB8AC3E}">
        <p14:creationId xmlns:p14="http://schemas.microsoft.com/office/powerpoint/2010/main" val="1444906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GB" dirty="0" smtClean="0"/>
              <a:t>SCHOOL 2</a:t>
            </a:r>
            <a:endParaRPr lang="en-GB" dirty="0"/>
          </a:p>
        </p:txBody>
      </p:sp>
      <p:sp>
        <p:nvSpPr>
          <p:cNvPr id="3" name="Content Placeholder 2"/>
          <p:cNvSpPr>
            <a:spLocks noGrp="1"/>
          </p:cNvSpPr>
          <p:nvPr>
            <p:ph idx="1"/>
          </p:nvPr>
        </p:nvSpPr>
        <p:spPr>
          <a:xfrm>
            <a:off x="304800" y="1219200"/>
            <a:ext cx="4343400" cy="2819400"/>
          </a:xfrm>
        </p:spPr>
        <p:txBody>
          <a:bodyPr>
            <a:normAutofit fontScale="85000" lnSpcReduction="20000"/>
          </a:bodyPr>
          <a:lstStyle/>
          <a:p>
            <a:r>
              <a:rPr lang="en-GB" dirty="0" smtClean="0"/>
              <a:t>Innovative all-girls’ school placing huge emphasis on arts, </a:t>
            </a:r>
            <a:r>
              <a:rPr lang="en-GB" dirty="0" err="1" smtClean="0"/>
              <a:t>oracy</a:t>
            </a:r>
            <a:r>
              <a:rPr lang="en-GB" dirty="0" smtClean="0"/>
              <a:t> and critical thinking</a:t>
            </a:r>
          </a:p>
          <a:p>
            <a:r>
              <a:rPr lang="en-GB" dirty="0" smtClean="0"/>
              <a:t>Large majority of pupils of Muslim background; relatively disadvantaged area.</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199" y="2057400"/>
            <a:ext cx="4064581" cy="2286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038600"/>
            <a:ext cx="3581400" cy="2678650"/>
          </a:xfrm>
          <a:prstGeom prst="rect">
            <a:avLst/>
          </a:prstGeom>
        </p:spPr>
      </p:pic>
    </p:spTree>
    <p:extLst>
      <p:ext uri="{BB962C8B-B14F-4D97-AF65-F5344CB8AC3E}">
        <p14:creationId xmlns:p14="http://schemas.microsoft.com/office/powerpoint/2010/main" val="4112067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Our canvas: Homer’s </a:t>
            </a:r>
            <a:r>
              <a:rPr lang="en-GB" i="1" dirty="0" smtClean="0"/>
              <a:t>Odyssey</a:t>
            </a:r>
            <a:endParaRPr lang="en-GB" dirty="0"/>
          </a:p>
        </p:txBody>
      </p:sp>
      <p:sp>
        <p:nvSpPr>
          <p:cNvPr id="3" name="Content Placeholder 2"/>
          <p:cNvSpPr>
            <a:spLocks noGrp="1"/>
          </p:cNvSpPr>
          <p:nvPr>
            <p:ph idx="1"/>
          </p:nvPr>
        </p:nvSpPr>
        <p:spPr>
          <a:xfrm>
            <a:off x="228600" y="1265237"/>
            <a:ext cx="3886200" cy="5364163"/>
          </a:xfrm>
        </p:spPr>
        <p:txBody>
          <a:bodyPr>
            <a:normAutofit fontScale="77500" lnSpcReduction="20000"/>
          </a:bodyPr>
          <a:lstStyle/>
          <a:p>
            <a:pPr marL="0" indent="0">
              <a:buNone/>
            </a:pPr>
            <a:r>
              <a:rPr lang="en-GB" b="1" dirty="0" smtClean="0"/>
              <a:t>Why?</a:t>
            </a:r>
          </a:p>
          <a:p>
            <a:r>
              <a:rPr lang="en-GB" dirty="0" smtClean="0"/>
              <a:t>Common property of Eurasian land mass (already intercultural)</a:t>
            </a:r>
          </a:p>
          <a:p>
            <a:r>
              <a:rPr lang="en-GB" dirty="0" smtClean="0"/>
              <a:t>Relatively well known – young people already initiated </a:t>
            </a:r>
          </a:p>
          <a:p>
            <a:r>
              <a:rPr lang="en-GB" dirty="0" smtClean="0"/>
              <a:t>Orally accreted, and waiting for another layer (Nicolson 2014)</a:t>
            </a:r>
          </a:p>
          <a:p>
            <a:r>
              <a:rPr lang="en-GB" dirty="0" smtClean="0"/>
              <a:t>Multiple entry points</a:t>
            </a:r>
          </a:p>
          <a:p>
            <a:r>
              <a:rPr lang="en-GB" dirty="0" smtClean="0"/>
              <a:t>Rich ‘generative themes’ (</a:t>
            </a:r>
            <a:r>
              <a:rPr lang="en-GB" dirty="0" err="1" smtClean="0"/>
              <a:t>Arizpe</a:t>
            </a:r>
            <a:r>
              <a:rPr lang="en-GB" dirty="0" smtClean="0"/>
              <a:t> et al 2014) of migration, adversity, development, hospitality</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2057400"/>
            <a:ext cx="4572000" cy="3429000"/>
          </a:xfrm>
          <a:prstGeom prst="rect">
            <a:avLst/>
          </a:prstGeom>
        </p:spPr>
      </p:pic>
    </p:spTree>
    <p:extLst>
      <p:ext uri="{BB962C8B-B14F-4D97-AF65-F5344CB8AC3E}">
        <p14:creationId xmlns:p14="http://schemas.microsoft.com/office/powerpoint/2010/main" val="422650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1143000"/>
          </a:xfrm>
        </p:spPr>
        <p:txBody>
          <a:bodyPr>
            <a:normAutofit fontScale="90000"/>
          </a:bodyPr>
          <a:lstStyle/>
          <a:p>
            <a:r>
              <a:rPr lang="en-GB" dirty="0" smtClean="0"/>
              <a:t>Our chosen </a:t>
            </a:r>
            <a:r>
              <a:rPr lang="en-GB" dirty="0" err="1" smtClean="0"/>
              <a:t>artforms</a:t>
            </a:r>
            <a:r>
              <a:rPr lang="en-GB" dirty="0" smtClean="0"/>
              <a:t>: </a:t>
            </a:r>
            <a:r>
              <a:rPr lang="en-GB" dirty="0" err="1" smtClean="0"/>
              <a:t>digi</a:t>
            </a:r>
            <a:r>
              <a:rPr lang="en-GB" dirty="0" smtClean="0"/>
              <a:t>-animation and spoken word</a:t>
            </a:r>
            <a:endParaRPr lang="en-GB" dirty="0"/>
          </a:p>
        </p:txBody>
      </p:sp>
      <p:sp>
        <p:nvSpPr>
          <p:cNvPr id="3" name="Content Placeholder 2"/>
          <p:cNvSpPr>
            <a:spLocks noGrp="1"/>
          </p:cNvSpPr>
          <p:nvPr>
            <p:ph idx="1"/>
          </p:nvPr>
        </p:nvSpPr>
        <p:spPr>
          <a:xfrm>
            <a:off x="228600" y="1600200"/>
            <a:ext cx="5943600" cy="4525963"/>
          </a:xfrm>
        </p:spPr>
        <p:txBody>
          <a:bodyPr/>
          <a:lstStyle/>
          <a:p>
            <a:pPr marL="0" indent="0">
              <a:buNone/>
            </a:pPr>
            <a:r>
              <a:rPr lang="en-GB" b="1" dirty="0" smtClean="0"/>
              <a:t>Why?</a:t>
            </a:r>
          </a:p>
          <a:p>
            <a:r>
              <a:rPr lang="en-GB" sz="2800" dirty="0" smtClean="0"/>
              <a:t>Experience in ICAN workshops of different effects of different </a:t>
            </a:r>
            <a:r>
              <a:rPr lang="en-GB" sz="2800" dirty="0" err="1" smtClean="0"/>
              <a:t>artforms</a:t>
            </a:r>
            <a:r>
              <a:rPr lang="en-GB" sz="2800" dirty="0" smtClean="0"/>
              <a:t> on a story.</a:t>
            </a:r>
          </a:p>
          <a:p>
            <a:r>
              <a:rPr lang="en-GB" sz="2800" dirty="0" smtClean="0"/>
              <a:t>Rapid and narrative forms – contemporary manifestations of storytelling </a:t>
            </a:r>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6058" y="1143000"/>
            <a:ext cx="2770655" cy="30144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4426600"/>
            <a:ext cx="3548063" cy="2308702"/>
          </a:xfrm>
          <a:prstGeom prst="rect">
            <a:avLst/>
          </a:prstGeom>
        </p:spPr>
      </p:pic>
    </p:spTree>
    <p:extLst>
      <p:ext uri="{BB962C8B-B14F-4D97-AF65-F5344CB8AC3E}">
        <p14:creationId xmlns:p14="http://schemas.microsoft.com/office/powerpoint/2010/main" val="279021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findings</a:t>
            </a:r>
            <a:endParaRPr lang="en-GB" dirty="0"/>
          </a:p>
        </p:txBody>
      </p:sp>
      <p:sp>
        <p:nvSpPr>
          <p:cNvPr id="3" name="Content Placeholder 2"/>
          <p:cNvSpPr>
            <a:spLocks noGrp="1"/>
          </p:cNvSpPr>
          <p:nvPr>
            <p:ph idx="1"/>
          </p:nvPr>
        </p:nvSpPr>
        <p:spPr>
          <a:xfrm>
            <a:off x="457200" y="1295400"/>
            <a:ext cx="8229600" cy="4953000"/>
          </a:xfrm>
        </p:spPr>
        <p:txBody>
          <a:bodyPr>
            <a:noAutofit/>
          </a:bodyPr>
          <a:lstStyle/>
          <a:p>
            <a:r>
              <a:rPr lang="en-GB" sz="2400" dirty="0" smtClean="0"/>
              <a:t>Different </a:t>
            </a:r>
            <a:r>
              <a:rPr lang="en-GB" sz="2400" dirty="0" smtClean="0"/>
              <a:t>questions</a:t>
            </a:r>
          </a:p>
          <a:p>
            <a:r>
              <a:rPr lang="en-GB" sz="2400" dirty="0" smtClean="0"/>
              <a:t>Deep, even avid, engagement in the story, which brought areas of pupils’ experience into the light and dignified them</a:t>
            </a:r>
          </a:p>
          <a:p>
            <a:r>
              <a:rPr lang="en-GB" sz="2400" dirty="0" smtClean="0"/>
              <a:t>Use of ‘</a:t>
            </a:r>
            <a:r>
              <a:rPr lang="en-GB" sz="2400" dirty="0" err="1" smtClean="0"/>
              <a:t>bodysmarts</a:t>
            </a:r>
            <a:r>
              <a:rPr lang="en-GB" sz="2400" dirty="0" smtClean="0"/>
              <a:t>’ (Luttrell 2003) as a route to understanding</a:t>
            </a:r>
          </a:p>
          <a:p>
            <a:r>
              <a:rPr lang="en-GB" sz="2400" dirty="0"/>
              <a:t>Very little </a:t>
            </a:r>
            <a:r>
              <a:rPr lang="en-GB" sz="2400" dirty="0" smtClean="0"/>
              <a:t>immediate, direct </a:t>
            </a:r>
            <a:r>
              <a:rPr lang="en-GB" sz="2400" dirty="0"/>
              <a:t>expression of personal </a:t>
            </a:r>
            <a:r>
              <a:rPr lang="en-GB" sz="2400" dirty="0" smtClean="0"/>
              <a:t>journeys/experiences; rather </a:t>
            </a:r>
            <a:r>
              <a:rPr lang="en-GB" sz="2400" dirty="0" smtClean="0"/>
              <a:t>a ‘grey area’ between fact and fiction</a:t>
            </a:r>
          </a:p>
          <a:p>
            <a:r>
              <a:rPr lang="en-GB" sz="2400" dirty="0" smtClean="0"/>
              <a:t>Tensions between ownership and desired outcomes, </a:t>
            </a:r>
            <a:r>
              <a:rPr lang="en-GB" sz="2400" i="1" dirty="0" smtClean="0"/>
              <a:t>or </a:t>
            </a:r>
            <a:r>
              <a:rPr lang="en-GB" sz="2400" dirty="0" smtClean="0"/>
              <a:t>narrative vs propositional means of expression</a:t>
            </a:r>
            <a:endParaRPr lang="en-GB" sz="2400" dirty="0" smtClean="0"/>
          </a:p>
          <a:p>
            <a:r>
              <a:rPr lang="en-GB" sz="2400" dirty="0" smtClean="0"/>
              <a:t>More time needed to move beyond technical mastery to self-expression</a:t>
            </a:r>
          </a:p>
          <a:p>
            <a:r>
              <a:rPr lang="en-GB" sz="2400" dirty="0" smtClean="0"/>
              <a:t>Vital </a:t>
            </a:r>
            <a:r>
              <a:rPr lang="en-GB" sz="2400" dirty="0"/>
              <a:t>role of a hospitable ‘ecosystem’</a:t>
            </a:r>
          </a:p>
          <a:p>
            <a:endParaRPr lang="en-GB" sz="2400" dirty="0" smtClean="0"/>
          </a:p>
        </p:txBody>
      </p:sp>
    </p:spTree>
    <p:extLst>
      <p:ext uri="{BB962C8B-B14F-4D97-AF65-F5344CB8AC3E}">
        <p14:creationId xmlns:p14="http://schemas.microsoft.com/office/powerpoint/2010/main" val="411374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 questions?</a:t>
            </a:r>
            <a:endParaRPr lang="en-GB" dirty="0"/>
          </a:p>
        </p:txBody>
      </p:sp>
      <p:sp>
        <p:nvSpPr>
          <p:cNvPr id="3" name="Content Placeholder 2"/>
          <p:cNvSpPr>
            <a:spLocks noGrp="1"/>
          </p:cNvSpPr>
          <p:nvPr>
            <p:ph idx="1"/>
          </p:nvPr>
        </p:nvSpPr>
        <p:spPr/>
        <p:txBody>
          <a:bodyPr>
            <a:normAutofit lnSpcReduction="10000"/>
          </a:bodyPr>
          <a:lstStyle/>
          <a:p>
            <a:r>
              <a:rPr lang="en-GB" dirty="0"/>
              <a:t>W</a:t>
            </a:r>
            <a:r>
              <a:rPr lang="en-GB" dirty="0" smtClean="0"/>
              <a:t>hat </a:t>
            </a:r>
            <a:r>
              <a:rPr lang="en-GB" dirty="0"/>
              <a:t>do these children want to express to their peers and their new schools about the journeys they have made, and how? </a:t>
            </a:r>
            <a:endParaRPr lang="en-GB" dirty="0" smtClean="0"/>
          </a:p>
          <a:p>
            <a:r>
              <a:rPr lang="en-GB" dirty="0" smtClean="0"/>
              <a:t>How </a:t>
            </a:r>
            <a:r>
              <a:rPr lang="en-GB" dirty="0"/>
              <a:t>do they want their stories and identities to influence understandings and identities here in their new </a:t>
            </a:r>
            <a:r>
              <a:rPr lang="en-GB" dirty="0" smtClean="0"/>
              <a:t>surroundings?</a:t>
            </a:r>
          </a:p>
          <a:p>
            <a:r>
              <a:rPr lang="en-GB" dirty="0" smtClean="0"/>
              <a:t>What </a:t>
            </a:r>
            <a:r>
              <a:rPr lang="en-GB" dirty="0"/>
              <a:t>does hospitality mean to </a:t>
            </a:r>
            <a:r>
              <a:rPr lang="en-GB" dirty="0" smtClean="0"/>
              <a:t>young people </a:t>
            </a:r>
            <a:r>
              <a:rPr lang="en-GB" dirty="0"/>
              <a:t>involved in any part of the migration ‘matrix’, as host or guest or both?’</a:t>
            </a:r>
          </a:p>
        </p:txBody>
      </p:sp>
    </p:spTree>
    <p:extLst>
      <p:ext uri="{BB962C8B-B14F-4D97-AF65-F5344CB8AC3E}">
        <p14:creationId xmlns:p14="http://schemas.microsoft.com/office/powerpoint/2010/main" val="25347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Deep engagement</a:t>
            </a:r>
            <a:endParaRPr lang="en-GB" dirty="0"/>
          </a:p>
        </p:txBody>
      </p:sp>
      <p:sp>
        <p:nvSpPr>
          <p:cNvPr id="3" name="Content Placeholder 2"/>
          <p:cNvSpPr>
            <a:spLocks noGrp="1"/>
          </p:cNvSpPr>
          <p:nvPr>
            <p:ph idx="1"/>
          </p:nvPr>
        </p:nvSpPr>
        <p:spPr/>
        <p:txBody>
          <a:bodyPr/>
          <a:lstStyle/>
          <a:p>
            <a:pPr marL="0" indent="0">
              <a:buNone/>
            </a:pPr>
            <a:r>
              <a:rPr lang="en-GB" i="1" dirty="0" smtClean="0"/>
              <a:t>EAL student at School 1: </a:t>
            </a:r>
            <a:r>
              <a:rPr lang="en-GB" dirty="0" smtClean="0"/>
              <a:t>“(I remembered all of the story because it was) moving</a:t>
            </a:r>
            <a:r>
              <a:rPr lang="en-GB" dirty="0"/>
              <a:t>; expression; making images in our </a:t>
            </a:r>
            <a:r>
              <a:rPr lang="en-GB" dirty="0" smtClean="0"/>
              <a:t>heads.”</a:t>
            </a:r>
          </a:p>
          <a:p>
            <a:pPr marL="0" indent="0">
              <a:buNone/>
            </a:pPr>
            <a:endParaRPr lang="en-GB" dirty="0"/>
          </a:p>
          <a:p>
            <a:pPr marL="0" indent="0">
              <a:buNone/>
            </a:pPr>
            <a:r>
              <a:rPr lang="en-GB" dirty="0" smtClean="0"/>
              <a:t>Students’ strong desire to represent particular moments from the story and to fill in the ‘gaps’ in it – to do it justice and bring it to  fruition through drama, poetry and animation. </a:t>
            </a:r>
            <a:endParaRPr lang="en-GB" dirty="0"/>
          </a:p>
        </p:txBody>
      </p:sp>
    </p:spTree>
    <p:extLst>
      <p:ext uri="{BB962C8B-B14F-4D97-AF65-F5344CB8AC3E}">
        <p14:creationId xmlns:p14="http://schemas.microsoft.com/office/powerpoint/2010/main" val="3240379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8229600" cy="1143000"/>
          </a:xfrm>
        </p:spPr>
        <p:txBody>
          <a:bodyPr/>
          <a:lstStyle/>
          <a:p>
            <a:r>
              <a:rPr lang="en-GB" dirty="0" err="1" smtClean="0"/>
              <a:t>Bodysmarts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943100"/>
            <a:ext cx="3962400" cy="29718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0"/>
            <a:ext cx="5143500" cy="6858000"/>
          </a:xfrm>
          <a:prstGeom prst="rect">
            <a:avLst/>
          </a:prstGeom>
        </p:spPr>
      </p:pic>
      <p:sp>
        <p:nvSpPr>
          <p:cNvPr id="6" name="TextBox 5"/>
          <p:cNvSpPr txBox="1"/>
          <p:nvPr/>
        </p:nvSpPr>
        <p:spPr>
          <a:xfrm>
            <a:off x="609600" y="5181600"/>
            <a:ext cx="3733800" cy="923330"/>
          </a:xfrm>
          <a:prstGeom prst="rect">
            <a:avLst/>
          </a:prstGeom>
          <a:noFill/>
        </p:spPr>
        <p:txBody>
          <a:bodyPr wrap="square" rtlCol="0">
            <a:spAutoFit/>
          </a:bodyPr>
          <a:lstStyle/>
          <a:p>
            <a:r>
              <a:rPr lang="en-GB" dirty="0" smtClean="0"/>
              <a:t>Students at school 2 experimenting with physicality of a suppliant and a benefactor, then writing.</a:t>
            </a:r>
            <a:endParaRPr lang="en-GB" dirty="0"/>
          </a:p>
        </p:txBody>
      </p:sp>
    </p:spTree>
    <p:extLst>
      <p:ext uri="{BB962C8B-B14F-4D97-AF65-F5344CB8AC3E}">
        <p14:creationId xmlns:p14="http://schemas.microsoft.com/office/powerpoint/2010/main" val="3020463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08237"/>
            <a:ext cx="8229600" cy="4525963"/>
          </a:xfrm>
        </p:spPr>
        <p:txBody>
          <a:bodyPr/>
          <a:lstStyle/>
          <a:p>
            <a:pPr marL="0" indent="0" algn="ctr">
              <a:buNone/>
            </a:pPr>
            <a:r>
              <a:rPr lang="en-GB" sz="5400" dirty="0" smtClean="0">
                <a:solidFill>
                  <a:srgbClr val="7030A0"/>
                </a:solidFill>
              </a:rPr>
              <a:t>What is it like being you?</a:t>
            </a:r>
          </a:p>
          <a:p>
            <a:pPr marL="0" indent="0" algn="ctr">
              <a:buNone/>
            </a:pPr>
            <a:endParaRPr lang="en-GB" dirty="0" smtClean="0"/>
          </a:p>
        </p:txBody>
      </p:sp>
    </p:spTree>
    <p:extLst>
      <p:ext uri="{BB962C8B-B14F-4D97-AF65-F5344CB8AC3E}">
        <p14:creationId xmlns:p14="http://schemas.microsoft.com/office/powerpoint/2010/main" val="278239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grey area: ongoing conversations</a:t>
            </a:r>
            <a:endParaRPr lang="en-GB"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pPr marL="0" indent="0">
              <a:buNone/>
            </a:pPr>
            <a:r>
              <a:rPr lang="en-GB" b="1" dirty="0" smtClean="0"/>
              <a:t>Teacher at School 1, the following day:</a:t>
            </a:r>
          </a:p>
          <a:p>
            <a:pPr marL="0" indent="0">
              <a:buNone/>
            </a:pPr>
            <a:r>
              <a:rPr lang="en-GB" dirty="0"/>
              <a:t>“I probed a little and asked the students whether Odysseus' story had made them think about anything in their own lives. Here there was only a Y8 student who said it made her think about "how we moved to a new country". Although the Y9 group I talked to did not explicitly make a link between the Odyssey and their own journeys, the remaining 15 minutes of our lesson were spent in further sharing of their own journey stories with some sharing for the first time and others adding further detail to stories already shared</a:t>
            </a:r>
            <a:r>
              <a:rPr lang="en-GB" dirty="0" smtClean="0"/>
              <a:t>.”</a:t>
            </a:r>
            <a:endParaRPr lang="en-GB" dirty="0"/>
          </a:p>
          <a:p>
            <a:pPr marL="0" indent="0">
              <a:buNone/>
            </a:pPr>
            <a:endParaRPr lang="en-GB" dirty="0"/>
          </a:p>
        </p:txBody>
      </p:sp>
    </p:spTree>
    <p:extLst>
      <p:ext uri="{BB962C8B-B14F-4D97-AF65-F5344CB8AC3E}">
        <p14:creationId xmlns:p14="http://schemas.microsoft.com/office/powerpoint/2010/main" val="3633868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3733800" cy="6400800"/>
          </a:xfrm>
        </p:spPr>
        <p:txBody>
          <a:bodyPr>
            <a:normAutofit/>
          </a:bodyPr>
          <a:lstStyle/>
          <a:p>
            <a:pPr marL="0" indent="0">
              <a:buNone/>
            </a:pPr>
            <a:r>
              <a:rPr lang="en-GB" dirty="0"/>
              <a:t>Students, in effect, </a:t>
            </a:r>
            <a:r>
              <a:rPr lang="en-GB" dirty="0" smtClean="0"/>
              <a:t>staked out their own claims on the story by </a:t>
            </a:r>
            <a:r>
              <a:rPr lang="en-GB" dirty="0"/>
              <a:t>choosing moments in </a:t>
            </a:r>
            <a:r>
              <a:rPr lang="en-GB" dirty="0" smtClean="0"/>
              <a:t>it, e.g.</a:t>
            </a:r>
          </a:p>
          <a:p>
            <a:r>
              <a:rPr lang="en-GB" dirty="0" smtClean="0"/>
              <a:t>Odysseus on the misty shore</a:t>
            </a:r>
          </a:p>
          <a:p>
            <a:r>
              <a:rPr lang="en-GB" dirty="0" smtClean="0"/>
              <a:t>Did Helen run away or was she kidnapped?</a:t>
            </a:r>
          </a:p>
          <a:p>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0"/>
            <a:ext cx="5143500" cy="6858000"/>
          </a:xfrm>
          <a:prstGeom prst="rect">
            <a:avLst/>
          </a:prstGeom>
        </p:spPr>
      </p:pic>
    </p:spTree>
    <p:extLst>
      <p:ext uri="{BB962C8B-B14F-4D97-AF65-F5344CB8AC3E}">
        <p14:creationId xmlns:p14="http://schemas.microsoft.com/office/powerpoint/2010/main" val="3650436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Ownership vs outcomes </a:t>
            </a:r>
            <a:endParaRPr lang="en-GB" dirty="0"/>
          </a:p>
        </p:txBody>
      </p:sp>
      <p:sp>
        <p:nvSpPr>
          <p:cNvPr id="3" name="Content Placeholder 2"/>
          <p:cNvSpPr>
            <a:spLocks noGrp="1"/>
          </p:cNvSpPr>
          <p:nvPr>
            <p:ph idx="1"/>
          </p:nvPr>
        </p:nvSpPr>
        <p:spPr>
          <a:xfrm>
            <a:off x="457200" y="1371600"/>
            <a:ext cx="8229600" cy="1752599"/>
          </a:xfrm>
        </p:spPr>
        <p:txBody>
          <a:bodyPr>
            <a:normAutofit fontScale="85000" lnSpcReduction="10000"/>
          </a:bodyPr>
          <a:lstStyle/>
          <a:p>
            <a:r>
              <a:rPr lang="en-GB" dirty="0"/>
              <a:t>"I really loved it fun, lots of chances to mess around" </a:t>
            </a:r>
            <a:r>
              <a:rPr lang="en-GB" i="1" dirty="0" smtClean="0"/>
              <a:t>(Teacher’s interpretation: meaning </a:t>
            </a:r>
            <a:r>
              <a:rPr lang="en-GB" i="1" dirty="0"/>
              <a:t>it was relaxed and pleasantly more free-flow than normal lessons)</a:t>
            </a:r>
          </a:p>
          <a:p>
            <a:r>
              <a:rPr lang="en-GB" dirty="0" smtClean="0"/>
              <a:t>"</a:t>
            </a:r>
            <a:r>
              <a:rPr lang="en-GB" dirty="0"/>
              <a:t>we played the same time as learning"</a:t>
            </a:r>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24200"/>
            <a:ext cx="4946011" cy="3706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62600" y="3124200"/>
            <a:ext cx="3352800" cy="3477875"/>
          </a:xfrm>
          <a:prstGeom prst="rect">
            <a:avLst/>
          </a:prstGeom>
          <a:noFill/>
        </p:spPr>
        <p:txBody>
          <a:bodyPr wrap="square" rtlCol="0">
            <a:spAutoFit/>
          </a:bodyPr>
          <a:lstStyle/>
          <a:p>
            <a:r>
              <a:rPr lang="en-GB" sz="2200" dirty="0" smtClean="0"/>
              <a:t>Animation: an unnecessary diversion into technical skills, or a means of ‘spending time’ together in free-flowing conversation and activity linked (or unlinked) to the story?</a:t>
            </a:r>
          </a:p>
          <a:p>
            <a:endParaRPr lang="en-GB" sz="2200" dirty="0" smtClean="0"/>
          </a:p>
          <a:p>
            <a:r>
              <a:rPr lang="en-GB" sz="2200" dirty="0" smtClean="0"/>
              <a:t>Or simply a matter of needing more time?</a:t>
            </a:r>
            <a:endParaRPr lang="en-GB" sz="2200" dirty="0"/>
          </a:p>
        </p:txBody>
      </p:sp>
    </p:spTree>
    <p:extLst>
      <p:ext uri="{BB962C8B-B14F-4D97-AF65-F5344CB8AC3E}">
        <p14:creationId xmlns:p14="http://schemas.microsoft.com/office/powerpoint/2010/main" val="3797669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the ‘ecosystem’</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i="1" dirty="0" smtClean="0"/>
              <a:t>Teacher </a:t>
            </a:r>
            <a:r>
              <a:rPr lang="en-GB" i="1" dirty="0"/>
              <a:t>at School 1: </a:t>
            </a:r>
            <a:r>
              <a:rPr lang="en-GB" dirty="0"/>
              <a:t>“Our students are lucky to have timetabled music and drama lessons each week in school which offer creative opportunities. Nonetheless, it was a pleasure for me to see our students in this smaller, mixed year group, made up predominantly of students with English as an Additional Language. These students know each other well from other EAL activities and our drop-in classroom which can often tend to take on a family feel. I feel that this additional security may have been a contributing factor in enabling our students to reach out further creatively</a:t>
            </a:r>
            <a:r>
              <a:rPr lang="en-GB" dirty="0" smtClean="0"/>
              <a:t>.”</a:t>
            </a:r>
            <a:endParaRPr lang="en-GB" dirty="0"/>
          </a:p>
        </p:txBody>
      </p:sp>
    </p:spTree>
    <p:extLst>
      <p:ext uri="{BB962C8B-B14F-4D97-AF65-F5344CB8AC3E}">
        <p14:creationId xmlns:p14="http://schemas.microsoft.com/office/powerpoint/2010/main" val="679757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where is the RIGOUR?</a:t>
            </a:r>
            <a:endParaRPr lang="en-GB" dirty="0"/>
          </a:p>
        </p:txBody>
      </p:sp>
      <p:sp>
        <p:nvSpPr>
          <p:cNvPr id="3" name="Content Placeholder 2"/>
          <p:cNvSpPr>
            <a:spLocks noGrp="1"/>
          </p:cNvSpPr>
          <p:nvPr>
            <p:ph idx="1"/>
          </p:nvPr>
        </p:nvSpPr>
        <p:spPr>
          <a:xfrm>
            <a:off x="381000" y="1295400"/>
            <a:ext cx="8229600" cy="4525963"/>
          </a:xfrm>
        </p:spPr>
        <p:txBody>
          <a:bodyPr>
            <a:normAutofit/>
          </a:bodyPr>
          <a:lstStyle/>
          <a:p>
            <a:pPr marL="0" indent="0">
              <a:buNone/>
            </a:pPr>
            <a:r>
              <a:rPr lang="en-GB" dirty="0" smtClean="0"/>
              <a:t>Robin Nelson (2013) says that in practice-as-research, rigour lies:</a:t>
            </a:r>
          </a:p>
          <a:p>
            <a:endParaRPr lang="en-GB" dirty="0"/>
          </a:p>
        </p:txBody>
      </p:sp>
      <p:sp>
        <p:nvSpPr>
          <p:cNvPr id="4" name="Oval Callout 3"/>
          <p:cNvSpPr/>
          <p:nvPr/>
        </p:nvSpPr>
        <p:spPr>
          <a:xfrm>
            <a:off x="152400" y="2590800"/>
            <a:ext cx="4267200" cy="1524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‘in syncretism, not in depth-mining</a:t>
            </a:r>
            <a:r>
              <a:rPr lang="en-GB" sz="2800" dirty="0" smtClean="0"/>
              <a:t>.’ (</a:t>
            </a:r>
            <a:r>
              <a:rPr lang="en-GB" sz="2800" dirty="0"/>
              <a:t>p.34) </a:t>
            </a:r>
          </a:p>
        </p:txBody>
      </p:sp>
      <p:sp>
        <p:nvSpPr>
          <p:cNvPr id="5" name="Oval Callout 4"/>
          <p:cNvSpPr/>
          <p:nvPr/>
        </p:nvSpPr>
        <p:spPr>
          <a:xfrm>
            <a:off x="4648200" y="1752600"/>
            <a:ext cx="4038600" cy="2590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in making the tacit more explicit and in establishing resonances between ‘know-what’ and ‘know-that’’ (p.52)</a:t>
            </a:r>
          </a:p>
        </p:txBody>
      </p:sp>
      <p:sp>
        <p:nvSpPr>
          <p:cNvPr id="6" name="Oval Callout 5"/>
          <p:cNvSpPr/>
          <p:nvPr/>
        </p:nvSpPr>
        <p:spPr>
          <a:xfrm>
            <a:off x="4655127" y="4648200"/>
            <a:ext cx="4191000" cy="1905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‘in attempting to find a verbal correlate for the knowledge gained’ (p.90)</a:t>
            </a:r>
          </a:p>
        </p:txBody>
      </p:sp>
      <p:sp>
        <p:nvSpPr>
          <p:cNvPr id="7" name="Oval Callout 6"/>
          <p:cNvSpPr/>
          <p:nvPr/>
        </p:nvSpPr>
        <p:spPr>
          <a:xfrm>
            <a:off x="304800" y="4648200"/>
            <a:ext cx="3657600" cy="1752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 ‘the worked-through-ness of ideas in process’ (p.75) </a:t>
            </a:r>
          </a:p>
        </p:txBody>
      </p:sp>
    </p:spTree>
    <p:extLst>
      <p:ext uri="{BB962C8B-B14F-4D97-AF65-F5344CB8AC3E}">
        <p14:creationId xmlns:p14="http://schemas.microsoft.com/office/powerpoint/2010/main" val="346950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does </a:t>
            </a:r>
            <a:r>
              <a:rPr lang="en-GB" i="1" dirty="0" smtClean="0"/>
              <a:t>Journeys We </a:t>
            </a:r>
            <a:r>
              <a:rPr lang="en-GB" i="1" smtClean="0"/>
              <a:t>Make </a:t>
            </a:r>
            <a:r>
              <a:rPr lang="en-GB" smtClean="0"/>
              <a:t>measure up?</a:t>
            </a:r>
            <a:endParaRPr lang="en-GB"/>
          </a:p>
        </p:txBody>
      </p:sp>
      <p:sp>
        <p:nvSpPr>
          <p:cNvPr id="3" name="Content Placeholder 2"/>
          <p:cNvSpPr>
            <a:spLocks noGrp="1"/>
          </p:cNvSpPr>
          <p:nvPr>
            <p:ph idx="1"/>
          </p:nvPr>
        </p:nvSpPr>
        <p:spPr/>
        <p:txBody>
          <a:bodyPr>
            <a:normAutofit fontScale="70000" lnSpcReduction="20000"/>
          </a:bodyPr>
          <a:lstStyle/>
          <a:p>
            <a:r>
              <a:rPr lang="en-GB" dirty="0"/>
              <a:t>SYNCRETISM – marrying education and theatre-derived/community arts approaches and ‘snowballing’ – letting one thing lead to another, letting obstructions in one discipline (in this case the problems Michalis encountered with the interview technique) lead you to methods from others. </a:t>
            </a:r>
          </a:p>
          <a:p>
            <a:r>
              <a:rPr lang="en-GB" dirty="0"/>
              <a:t>TACIT  EXPLICIT – articulating what can otherwise only be sensed about the challenges facing young refugees in education – and giving teachers courage to trust and enhance their practice knowledge.</a:t>
            </a:r>
          </a:p>
          <a:p>
            <a:r>
              <a:rPr lang="en-GB" dirty="0"/>
              <a:t>WORKED-THROUGH-NESS – remaining within the realm of story, narrative knowledge</a:t>
            </a:r>
          </a:p>
          <a:p>
            <a:r>
              <a:rPr lang="en-GB" dirty="0"/>
              <a:t>VERBAL CORRELATE – the poem, the film as better expressions of young people’s knowledge and views on this subject than the statement. </a:t>
            </a:r>
            <a:r>
              <a:rPr lang="en-GB"/>
              <a:t>Hopefully will have a bit of film to show already. </a:t>
            </a:r>
          </a:p>
          <a:p>
            <a:endParaRPr lang="en-GB"/>
          </a:p>
        </p:txBody>
      </p:sp>
    </p:spTree>
    <p:extLst>
      <p:ext uri="{BB962C8B-B14F-4D97-AF65-F5344CB8AC3E}">
        <p14:creationId xmlns:p14="http://schemas.microsoft.com/office/powerpoint/2010/main" val="4224824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Which method is more</a:t>
            </a:r>
            <a:r>
              <a:rPr lang="en-GB" b="1" dirty="0" smtClean="0"/>
              <a:t> rigorous</a:t>
            </a:r>
            <a:r>
              <a:rPr lang="en-GB" dirty="0" smtClean="0"/>
              <a:t>?</a:t>
            </a:r>
            <a:endParaRPr lang="en-GB" dirty="0"/>
          </a:p>
        </p:txBody>
      </p:sp>
      <p:sp>
        <p:nvSpPr>
          <p:cNvPr id="3" name="Content Placeholder 2"/>
          <p:cNvSpPr>
            <a:spLocks noGrp="1"/>
          </p:cNvSpPr>
          <p:nvPr>
            <p:ph idx="1"/>
          </p:nvPr>
        </p:nvSpPr>
        <p:spPr>
          <a:xfrm>
            <a:off x="0" y="1634836"/>
            <a:ext cx="4431455" cy="5257800"/>
          </a:xfrm>
        </p:spPr>
        <p:txBody>
          <a:bodyPr/>
          <a:lstStyle/>
          <a:p>
            <a:r>
              <a:rPr lang="en-GB" dirty="0" smtClean="0"/>
              <a:t>Remember the questions I asked you at the start of this.</a:t>
            </a:r>
          </a:p>
          <a:p>
            <a:r>
              <a:rPr lang="en-GB" dirty="0" smtClean="0"/>
              <a:t>If I asked you instead, ‘What was it like being Odysseus </a:t>
            </a:r>
            <a:r>
              <a:rPr lang="en-GB" dirty="0" smtClean="0"/>
              <a:t>returning to Ithaca</a:t>
            </a:r>
            <a:r>
              <a:rPr lang="en-GB" dirty="0" smtClean="0"/>
              <a:t>?’</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199" y="1752600"/>
            <a:ext cx="4876801" cy="3769092"/>
          </a:xfrm>
          <a:prstGeom prst="rect">
            <a:avLst/>
          </a:prstGeom>
        </p:spPr>
      </p:pic>
    </p:spTree>
    <p:extLst>
      <p:ext uri="{BB962C8B-B14F-4D97-AF65-F5344CB8AC3E}">
        <p14:creationId xmlns:p14="http://schemas.microsoft.com/office/powerpoint/2010/main" val="2679114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intended outcomes</a:t>
            </a:r>
            <a:endParaRPr lang="en-GB" dirty="0"/>
          </a:p>
        </p:txBody>
      </p:sp>
      <p:sp>
        <p:nvSpPr>
          <p:cNvPr id="3" name="Content Placeholder 2"/>
          <p:cNvSpPr>
            <a:spLocks noGrp="1"/>
          </p:cNvSpPr>
          <p:nvPr>
            <p:ph idx="1"/>
          </p:nvPr>
        </p:nvSpPr>
        <p:spPr>
          <a:xfrm>
            <a:off x="76200" y="1371600"/>
            <a:ext cx="8610600" cy="5410200"/>
          </a:xfrm>
        </p:spPr>
        <p:txBody>
          <a:bodyPr>
            <a:normAutofit/>
          </a:bodyPr>
          <a:lstStyle/>
          <a:p>
            <a:r>
              <a:rPr lang="en-GB" dirty="0" smtClean="0"/>
              <a:t>An exhibition / sharing event</a:t>
            </a:r>
          </a:p>
          <a:p>
            <a:r>
              <a:rPr lang="en-GB" dirty="0" smtClean="0"/>
              <a:t>A workshop with initial teacher training students at Leeds Beckett  </a:t>
            </a:r>
          </a:p>
          <a:p>
            <a:r>
              <a:rPr lang="en-GB" dirty="0"/>
              <a:t>A</a:t>
            </a:r>
            <a:r>
              <a:rPr lang="en-GB" dirty="0" smtClean="0"/>
              <a:t> booklet to use on their course. </a:t>
            </a:r>
          </a:p>
          <a:p>
            <a:r>
              <a:rPr lang="en-GB" dirty="0" smtClean="0"/>
              <a:t>A funding bid for a longer term development of approaches using storytelling and </a:t>
            </a:r>
            <a:r>
              <a:rPr lang="en-GB" dirty="0" err="1" smtClean="0"/>
              <a:t>oracy</a:t>
            </a:r>
            <a:r>
              <a:rPr lang="en-GB" dirty="0" smtClean="0"/>
              <a:t> to address complex questions of identity and citizenship in schools. </a:t>
            </a:r>
            <a:endParaRPr lang="en-GB" dirty="0"/>
          </a:p>
        </p:txBody>
      </p:sp>
    </p:spTree>
    <p:extLst>
      <p:ext uri="{BB962C8B-B14F-4D97-AF65-F5344CB8AC3E}">
        <p14:creationId xmlns:p14="http://schemas.microsoft.com/office/powerpoint/2010/main" val="254303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Autofit/>
          </a:bodyPr>
          <a:lstStyle/>
          <a:p>
            <a:r>
              <a:rPr lang="en-GB" sz="1600" dirty="0" err="1"/>
              <a:t>Arizpe</a:t>
            </a:r>
            <a:r>
              <a:rPr lang="en-GB" sz="1600" dirty="0"/>
              <a:t> E., </a:t>
            </a:r>
            <a:r>
              <a:rPr lang="en-GB" sz="1600" dirty="0" err="1"/>
              <a:t>Bagelman</a:t>
            </a:r>
            <a:r>
              <a:rPr lang="en-GB" sz="1600" dirty="0"/>
              <a:t> C., Devlin A.M., Farrell M. and McAdam J.E. (2014) ‘Visualizing intercultural literacy: engaging critically with diversity and migration in the classroom through an image-based approach’, </a:t>
            </a:r>
            <a:r>
              <a:rPr lang="en-GB" sz="1600" i="1" dirty="0"/>
              <a:t>Language and Intercultural </a:t>
            </a:r>
            <a:r>
              <a:rPr lang="en-GB" sz="1600" i="1" dirty="0" smtClean="0"/>
              <a:t>Communication</a:t>
            </a:r>
            <a:r>
              <a:rPr lang="en-GB" sz="1600" dirty="0"/>
              <a:t> </a:t>
            </a:r>
            <a:r>
              <a:rPr lang="en-GB" sz="1600" dirty="0" smtClean="0"/>
              <a:t>14:3</a:t>
            </a:r>
            <a:r>
              <a:rPr lang="en-GB" sz="1600" dirty="0"/>
              <a:t>, </a:t>
            </a:r>
            <a:r>
              <a:rPr lang="en-GB" sz="1600" dirty="0" smtClean="0"/>
              <a:t>304-321.</a:t>
            </a:r>
            <a:endParaRPr lang="en-GB" sz="1600" dirty="0"/>
          </a:p>
          <a:p>
            <a:r>
              <a:rPr lang="en-GB" sz="1600" dirty="0"/>
              <a:t>Benjamin, Walter (1973(1955)) ‘The Storyteller: Reflections on the Works of Nikolai </a:t>
            </a:r>
            <a:r>
              <a:rPr lang="en-GB" sz="1600" dirty="0" err="1"/>
              <a:t>Leskov</a:t>
            </a:r>
            <a:r>
              <a:rPr lang="en-GB" sz="1600" dirty="0"/>
              <a:t>’, pp.83-109 in Hannah Arendt (</a:t>
            </a:r>
            <a:r>
              <a:rPr lang="en-GB" sz="1600" dirty="0" err="1"/>
              <a:t>ed</a:t>
            </a:r>
            <a:r>
              <a:rPr lang="en-GB" sz="1600" dirty="0"/>
              <a:t>). </a:t>
            </a:r>
            <a:r>
              <a:rPr lang="en-GB" sz="1600" i="1" dirty="0"/>
              <a:t>Illuminations. </a:t>
            </a:r>
            <a:r>
              <a:rPr lang="en-GB" sz="1600" dirty="0"/>
              <a:t>London: Fontana.</a:t>
            </a:r>
          </a:p>
          <a:p>
            <a:r>
              <a:rPr lang="en-GB" sz="1600" dirty="0" err="1" smtClean="0"/>
              <a:t>Conquergood</a:t>
            </a:r>
            <a:r>
              <a:rPr lang="en-GB" sz="1600" dirty="0"/>
              <a:t>, Dwight (2002) ‘Performance Studies: Interventions and Radical Research’.  </a:t>
            </a:r>
            <a:r>
              <a:rPr lang="en-GB" sz="1600" i="1" dirty="0"/>
              <a:t>The Drama Review </a:t>
            </a:r>
            <a:r>
              <a:rPr lang="en-GB" sz="1600" dirty="0"/>
              <a:t>46:2, </a:t>
            </a:r>
            <a:r>
              <a:rPr lang="en-GB" sz="1600" dirty="0" smtClean="0"/>
              <a:t>145-156.</a:t>
            </a:r>
          </a:p>
          <a:p>
            <a:r>
              <a:rPr lang="en-GB" sz="1600" dirty="0"/>
              <a:t>Luttrell, </a:t>
            </a:r>
            <a:r>
              <a:rPr lang="en-GB" sz="1600" dirty="0" smtClean="0"/>
              <a:t>Wendy </a:t>
            </a:r>
            <a:r>
              <a:rPr lang="en-GB" sz="1600" dirty="0"/>
              <a:t>(2003) </a:t>
            </a:r>
            <a:r>
              <a:rPr lang="en-GB" sz="1600" i="1" dirty="0"/>
              <a:t>Pregnant Bodies, Fertile Minds: Gender, Race, and the Schooling of Pregnant Teens</a:t>
            </a:r>
            <a:r>
              <a:rPr lang="en-GB" sz="1600" dirty="0"/>
              <a:t>. New York: Routledge</a:t>
            </a:r>
          </a:p>
          <a:p>
            <a:r>
              <a:rPr lang="en-GB" sz="1600" dirty="0" smtClean="0"/>
              <a:t>Nelson</a:t>
            </a:r>
            <a:r>
              <a:rPr lang="en-GB" sz="1600" dirty="0"/>
              <a:t>, Robin (2013) </a:t>
            </a:r>
            <a:r>
              <a:rPr lang="en-GB" sz="1600" i="1" dirty="0"/>
              <a:t>Practice as Research in the Arts: Principles, Protocols, Pedagogies, Resistances.</a:t>
            </a:r>
            <a:r>
              <a:rPr lang="en-GB" sz="1600" dirty="0"/>
              <a:t> Basingstoke: Palgrave MacMillan.</a:t>
            </a:r>
          </a:p>
          <a:p>
            <a:r>
              <a:rPr lang="en-GB" sz="1600" dirty="0" smtClean="0"/>
              <a:t>Nicolson A </a:t>
            </a:r>
            <a:r>
              <a:rPr lang="en-GB" sz="1600" dirty="0"/>
              <a:t>(2014) </a:t>
            </a:r>
            <a:r>
              <a:rPr lang="en-GB" sz="1600" i="1" dirty="0"/>
              <a:t>The Mighty Dead: why Homer matters. </a:t>
            </a:r>
            <a:r>
              <a:rPr lang="en-GB" sz="1600" dirty="0"/>
              <a:t>London: William Collins</a:t>
            </a:r>
            <a:r>
              <a:rPr lang="en-GB" sz="1600" dirty="0" smtClean="0"/>
              <a:t>.</a:t>
            </a:r>
          </a:p>
          <a:p>
            <a:r>
              <a:rPr lang="en-GB" sz="1600" dirty="0" smtClean="0"/>
              <a:t>Reason, Matthew &amp; </a:t>
            </a:r>
            <a:r>
              <a:rPr lang="en-GB" sz="1600" dirty="0" err="1" smtClean="0"/>
              <a:t>Heinemeyer</a:t>
            </a:r>
            <a:r>
              <a:rPr lang="en-GB" sz="1600" dirty="0" smtClean="0"/>
              <a:t>, </a:t>
            </a:r>
            <a:r>
              <a:rPr lang="en-GB" sz="1600" dirty="0"/>
              <a:t>Catherine </a:t>
            </a:r>
            <a:r>
              <a:rPr lang="en-GB" sz="1600" dirty="0" smtClean="0"/>
              <a:t>(</a:t>
            </a:r>
            <a:r>
              <a:rPr lang="en-GB" sz="1600" dirty="0"/>
              <a:t>2016</a:t>
            </a:r>
            <a:r>
              <a:rPr lang="en-GB" sz="1600" dirty="0" smtClean="0"/>
              <a:t>) ‘Storytelling, story-retelling</a:t>
            </a:r>
            <a:r>
              <a:rPr lang="en-GB" sz="1600" dirty="0"/>
              <a:t>, </a:t>
            </a:r>
            <a:r>
              <a:rPr lang="en-GB" sz="1600" dirty="0" err="1"/>
              <a:t>storyknowing</a:t>
            </a:r>
            <a:r>
              <a:rPr lang="en-GB" sz="1600" dirty="0"/>
              <a:t>: towards a participatory practice of </a:t>
            </a:r>
            <a:r>
              <a:rPr lang="en-GB" sz="1600" dirty="0" smtClean="0"/>
              <a:t>storytelling’, </a:t>
            </a:r>
            <a:r>
              <a:rPr lang="en-GB" sz="1600" i="1" dirty="0" smtClean="0"/>
              <a:t>Research </a:t>
            </a:r>
            <a:r>
              <a:rPr lang="en-GB" sz="1600" i="1" dirty="0"/>
              <a:t>in Drama Education: The Journal of Applied Theatre and </a:t>
            </a:r>
            <a:r>
              <a:rPr lang="en-GB" sz="1600" i="1" dirty="0" smtClean="0"/>
              <a:t>Performance</a:t>
            </a:r>
            <a:r>
              <a:rPr lang="en-GB" sz="1600" dirty="0" smtClean="0"/>
              <a:t> 21:4, 558-573.</a:t>
            </a:r>
            <a:endParaRPr lang="en-GB" sz="1600" i="1" dirty="0" smtClean="0"/>
          </a:p>
          <a:p>
            <a:r>
              <a:rPr lang="en-GB" sz="1600" dirty="0"/>
              <a:t>Wilson, </a:t>
            </a:r>
            <a:r>
              <a:rPr lang="en-GB" sz="1600" dirty="0" smtClean="0"/>
              <a:t>Michael (2014) ‘The </a:t>
            </a:r>
            <a:r>
              <a:rPr lang="en-GB" sz="1600" dirty="0"/>
              <a:t>Dualities and the Multiplicities of the Storytelling Voice: what we might take from Millais and Benjamin</a:t>
            </a:r>
            <a:r>
              <a:rPr lang="en-GB" sz="1600" dirty="0" smtClean="0"/>
              <a:t>.’ </a:t>
            </a:r>
            <a:r>
              <a:rPr lang="en-GB" sz="1600" dirty="0"/>
              <a:t>Presented at </a:t>
            </a:r>
            <a:r>
              <a:rPr lang="en-GB" sz="1600" i="1" dirty="0" smtClean="0"/>
              <a:t>Storytelling and the Voice </a:t>
            </a:r>
            <a:r>
              <a:rPr lang="en-GB" sz="1600" dirty="0" smtClean="0"/>
              <a:t>Symposium, University of Cardiff, 05/04/2014.</a:t>
            </a:r>
            <a:endParaRPr lang="en-GB" sz="1600" dirty="0"/>
          </a:p>
        </p:txBody>
      </p:sp>
    </p:spTree>
    <p:extLst>
      <p:ext uri="{BB962C8B-B14F-4D97-AF65-F5344CB8AC3E}">
        <p14:creationId xmlns:p14="http://schemas.microsoft.com/office/powerpoint/2010/main" val="1876025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44775"/>
            <a:ext cx="7772400" cy="1470025"/>
          </a:xfrm>
        </p:spPr>
        <p:txBody>
          <a:bodyPr>
            <a:normAutofit fontScale="90000"/>
          </a:bodyPr>
          <a:lstStyle/>
          <a:p>
            <a:r>
              <a:rPr lang="en-GB" sz="6000" dirty="0" smtClean="0">
                <a:solidFill>
                  <a:schemeClr val="accent5">
                    <a:lumMod val="50000"/>
                  </a:schemeClr>
                </a:solidFill>
              </a:rPr>
              <a:t>Why have you ended up here today</a:t>
            </a:r>
            <a:r>
              <a:rPr lang="en-GB" sz="6000" dirty="0">
                <a:solidFill>
                  <a:schemeClr val="accent5">
                    <a:lumMod val="50000"/>
                  </a:schemeClr>
                </a:solidFill>
              </a:rPr>
              <a:t>?</a:t>
            </a:r>
            <a:r>
              <a:rPr lang="en-GB" dirty="0"/>
              <a:t/>
            </a:r>
            <a:br>
              <a:rPr lang="en-GB" dirty="0"/>
            </a:br>
            <a:endParaRPr lang="en-GB" dirty="0"/>
          </a:p>
        </p:txBody>
      </p:sp>
    </p:spTree>
    <p:extLst>
      <p:ext uri="{BB962C8B-B14F-4D97-AF65-F5344CB8AC3E}">
        <p14:creationId xmlns:p14="http://schemas.microsoft.com/office/powerpoint/2010/main" val="2941537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When do artistic research processes become </a:t>
            </a:r>
            <a:r>
              <a:rPr lang="en-GB" i="1" dirty="0" smtClean="0"/>
              <a:t>necessary?</a:t>
            </a:r>
            <a:endParaRPr lang="en-GB" dirty="0"/>
          </a:p>
        </p:txBody>
      </p:sp>
      <p:sp>
        <p:nvSpPr>
          <p:cNvPr id="3" name="Text Placeholder 2"/>
          <p:cNvSpPr>
            <a:spLocks noGrp="1"/>
          </p:cNvSpPr>
          <p:nvPr>
            <p:ph type="body" idx="1"/>
          </p:nvPr>
        </p:nvSpPr>
        <p:spPr>
          <a:xfrm>
            <a:off x="228600" y="1447800"/>
            <a:ext cx="4040188" cy="2362200"/>
          </a:xfrm>
        </p:spPr>
        <p:txBody>
          <a:bodyPr>
            <a:normAutofit fontScale="70000" lnSpcReduction="20000"/>
          </a:bodyPr>
          <a:lstStyle/>
          <a:p>
            <a:r>
              <a:rPr lang="en-GB" sz="2900" dirty="0" smtClean="0"/>
              <a:t>Where communication needs to be veiled or oblique for safety:</a:t>
            </a:r>
          </a:p>
          <a:p>
            <a:r>
              <a:rPr lang="en-GB" b="0" dirty="0" err="1" smtClean="0"/>
              <a:t>Conquergood</a:t>
            </a:r>
            <a:r>
              <a:rPr lang="en-GB" b="0" dirty="0" smtClean="0"/>
              <a:t> 2002:146</a:t>
            </a:r>
            <a:r>
              <a:rPr lang="en-GB" b="0" dirty="0"/>
              <a:t>: </a:t>
            </a:r>
            <a:r>
              <a:rPr lang="en-GB" b="0" dirty="0" smtClean="0"/>
              <a:t>“Subordinate peoples </a:t>
            </a:r>
            <a:r>
              <a:rPr lang="en-GB" b="0" dirty="0"/>
              <a:t>do not have the privilege of explicitness, the luxury of transparency, the presumptive norm of clear and direct communication, free and open debate on a level playing field that the privileged classes take for granted.”</a:t>
            </a:r>
          </a:p>
        </p:txBody>
      </p:sp>
      <p:sp>
        <p:nvSpPr>
          <p:cNvPr id="5" name="Text Placeholder 4"/>
          <p:cNvSpPr>
            <a:spLocks noGrp="1"/>
          </p:cNvSpPr>
          <p:nvPr>
            <p:ph type="body" sz="quarter" idx="3"/>
          </p:nvPr>
        </p:nvSpPr>
        <p:spPr>
          <a:xfrm>
            <a:off x="4648200" y="1600200"/>
            <a:ext cx="4041775" cy="990600"/>
          </a:xfrm>
        </p:spPr>
        <p:txBody>
          <a:bodyPr>
            <a:normAutofit fontScale="92500" lnSpcReduction="20000"/>
          </a:bodyPr>
          <a:lstStyle/>
          <a:p>
            <a:r>
              <a:rPr lang="en-GB" dirty="0" smtClean="0"/>
              <a:t>Where multiple levels of truth intersect or even contradict each other:</a:t>
            </a:r>
            <a:endParaRPr lang="en-GB" b="0"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90600" y="3962400"/>
            <a:ext cx="2717006" cy="2717006"/>
          </a:xfrm>
        </p:spPr>
      </p:pic>
      <p:pic>
        <p:nvPicPr>
          <p:cNvPr id="18" name="Content Placeholder 17"/>
          <p:cNvPicPr>
            <a:picLocks noGrp="1" noChangeAspect="1"/>
          </p:cNvPicPr>
          <p:nvPr>
            <p:ph sz="quarter" idx="4"/>
          </p:nvPr>
        </p:nvPicPr>
        <p:blipFill>
          <a:blip r:embed="rId4" cstate="print">
            <a:extLst>
              <a:ext uri="{BEBA8EAE-BF5A-486C-A8C5-ECC9F3942E4B}">
                <a14:imgProps xmlns:a14="http://schemas.microsoft.com/office/drawing/2010/main">
                  <a14:imgLayer r:embed="rId5">
                    <a14:imgEffect>
                      <a14:brightnessContrast bright="-33000" contrast="21000"/>
                    </a14:imgEffect>
                  </a14:imgLayer>
                </a14:imgProps>
              </a:ext>
              <a:ext uri="{28A0092B-C50C-407E-A947-70E740481C1C}">
                <a14:useLocalDpi xmlns:a14="http://schemas.microsoft.com/office/drawing/2010/main" val="0"/>
              </a:ext>
            </a:extLst>
          </a:blip>
          <a:stretch>
            <a:fillRect/>
          </a:stretch>
        </p:blipFill>
        <p:spPr>
          <a:xfrm>
            <a:off x="4419600" y="2895600"/>
            <a:ext cx="4560896" cy="3347390"/>
          </a:xfrm>
        </p:spPr>
      </p:pic>
    </p:spTree>
    <p:extLst>
      <p:ext uri="{BB962C8B-B14F-4D97-AF65-F5344CB8AC3E}">
        <p14:creationId xmlns:p14="http://schemas.microsoft.com/office/powerpoint/2010/main" val="16050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 to put it another way….</a:t>
            </a:r>
            <a:endParaRPr lang="en-GB" dirty="0"/>
          </a:p>
        </p:txBody>
      </p:sp>
      <p:sp>
        <p:nvSpPr>
          <p:cNvPr id="3" name="Text Placeholder 2"/>
          <p:cNvSpPr>
            <a:spLocks noGrp="1"/>
          </p:cNvSpPr>
          <p:nvPr>
            <p:ph type="body" idx="1"/>
          </p:nvPr>
        </p:nvSpPr>
        <p:spPr>
          <a:xfrm>
            <a:off x="457200" y="1371600"/>
            <a:ext cx="4038600" cy="1208087"/>
          </a:xfrm>
        </p:spPr>
        <p:txBody>
          <a:bodyPr>
            <a:normAutofit fontScale="92500" lnSpcReduction="20000"/>
          </a:bodyPr>
          <a:lstStyle/>
          <a:p>
            <a:r>
              <a:rPr lang="en-GB" dirty="0" smtClean="0">
                <a:solidFill>
                  <a:srgbClr val="FF0000"/>
                </a:solidFill>
              </a:rPr>
              <a:t>And you are not even sure how to pose the questions (safely, respectfully, rigorously, collaboratively, openly)</a:t>
            </a:r>
            <a:endParaRPr lang="en-GB" dirty="0">
              <a:solidFill>
                <a:srgbClr val="FF0000"/>
              </a:solidFill>
            </a:endParaRPr>
          </a:p>
        </p:txBody>
      </p:sp>
      <p:sp>
        <p:nvSpPr>
          <p:cNvPr id="4" name="Content Placeholder 3"/>
          <p:cNvSpPr>
            <a:spLocks noGrp="1"/>
          </p:cNvSpPr>
          <p:nvPr>
            <p:ph sz="half" idx="2"/>
          </p:nvPr>
        </p:nvSpPr>
        <p:spPr>
          <a:xfrm>
            <a:off x="457200" y="2895600"/>
            <a:ext cx="4040188" cy="3230562"/>
          </a:xfrm>
        </p:spPr>
        <p:txBody>
          <a:bodyPr>
            <a:normAutofit lnSpcReduction="10000"/>
          </a:bodyPr>
          <a:lstStyle/>
          <a:p>
            <a:r>
              <a:rPr lang="en-GB" i="1" dirty="0" smtClean="0"/>
              <a:t>Does social media cause you distress?</a:t>
            </a:r>
          </a:p>
          <a:p>
            <a:r>
              <a:rPr lang="en-GB" i="1" dirty="0" smtClean="0"/>
              <a:t>Are you less resilient than previous generations?</a:t>
            </a:r>
          </a:p>
          <a:p>
            <a:r>
              <a:rPr lang="en-GB" i="1" dirty="0" smtClean="0"/>
              <a:t>Do you feel like a victim of neoliberalism?</a:t>
            </a:r>
          </a:p>
          <a:p>
            <a:r>
              <a:rPr lang="en-GB" i="1" dirty="0" smtClean="0"/>
              <a:t>How much academic pressure can you bear?</a:t>
            </a:r>
            <a:endParaRPr lang="en-GB" i="1" dirty="0"/>
          </a:p>
        </p:txBody>
      </p:sp>
      <p:sp>
        <p:nvSpPr>
          <p:cNvPr id="5" name="Text Placeholder 4"/>
          <p:cNvSpPr>
            <a:spLocks noGrp="1"/>
          </p:cNvSpPr>
          <p:nvPr>
            <p:ph type="body" sz="quarter" idx="3"/>
          </p:nvPr>
        </p:nvSpPr>
        <p:spPr>
          <a:xfrm>
            <a:off x="4873625" y="1447800"/>
            <a:ext cx="4041775" cy="639762"/>
          </a:xfrm>
        </p:spPr>
        <p:txBody>
          <a:bodyPr>
            <a:normAutofit fontScale="92500" lnSpcReduction="20000"/>
          </a:bodyPr>
          <a:lstStyle/>
          <a:p>
            <a:r>
              <a:rPr lang="en-GB" dirty="0" smtClean="0">
                <a:solidFill>
                  <a:srgbClr val="FF0000"/>
                </a:solidFill>
              </a:rPr>
              <a:t>When there are no straight answers….</a:t>
            </a:r>
            <a:endParaRPr lang="en-GB" dirty="0">
              <a:solidFill>
                <a:srgbClr val="FF0000"/>
              </a:solidFill>
            </a:endParaRPr>
          </a:p>
        </p:txBody>
      </p:sp>
      <p:sp>
        <p:nvSpPr>
          <p:cNvPr id="6" name="Content Placeholder 5"/>
          <p:cNvSpPr>
            <a:spLocks noGrp="1"/>
          </p:cNvSpPr>
          <p:nvPr>
            <p:ph sz="quarter" idx="4"/>
          </p:nvPr>
        </p:nvSpPr>
        <p:spPr>
          <a:xfrm>
            <a:off x="4645025" y="2819400"/>
            <a:ext cx="4041775" cy="3306762"/>
          </a:xfrm>
        </p:spPr>
        <p:txBody>
          <a:bodyPr/>
          <a:lstStyle/>
          <a:p>
            <a:r>
              <a:rPr lang="en-GB" i="1" dirty="0" smtClean="0"/>
              <a:t>Why is there a mental health crisis among young people?</a:t>
            </a:r>
          </a:p>
          <a:p>
            <a:endParaRPr lang="en-GB" dirty="0"/>
          </a:p>
        </p:txBody>
      </p:sp>
    </p:spTree>
    <p:extLst>
      <p:ext uri="{BB962C8B-B14F-4D97-AF65-F5344CB8AC3E}">
        <p14:creationId xmlns:p14="http://schemas.microsoft.com/office/powerpoint/2010/main" val="369904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is where stories come in</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Mike Wilson (2014) describes the recent ‘rediscovery </a:t>
            </a:r>
            <a:r>
              <a:rPr lang="en-GB" dirty="0"/>
              <a:t>of an age-old way of dealing with contradictions, multiple contradictory truths, and distinguishing between truth and lies, redeployed to help us navigate through our rapidly changing and liquid </a:t>
            </a:r>
            <a:r>
              <a:rPr lang="en-GB" dirty="0" smtClean="0"/>
              <a:t>lives.’</a:t>
            </a:r>
            <a:r>
              <a:rPr lang="en-GB" dirty="0"/>
              <a:t>	</a:t>
            </a:r>
            <a:endParaRPr lang="en-GB" dirty="0" smtClean="0"/>
          </a:p>
        </p:txBody>
      </p:sp>
    </p:spTree>
    <p:extLst>
      <p:ext uri="{BB962C8B-B14F-4D97-AF65-F5344CB8AC3E}">
        <p14:creationId xmlns:p14="http://schemas.microsoft.com/office/powerpoint/2010/main" val="355752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here on in…</a:t>
            </a:r>
            <a:endParaRPr lang="en-GB" dirty="0"/>
          </a:p>
        </p:txBody>
      </p:sp>
      <p:sp>
        <p:nvSpPr>
          <p:cNvPr id="3" name="Content Placeholder 2"/>
          <p:cNvSpPr>
            <a:spLocks noGrp="1"/>
          </p:cNvSpPr>
          <p:nvPr>
            <p:ph idx="1"/>
          </p:nvPr>
        </p:nvSpPr>
        <p:spPr/>
        <p:txBody>
          <a:bodyPr/>
          <a:lstStyle/>
          <a:p>
            <a:r>
              <a:rPr lang="en-GB" dirty="0" smtClean="0"/>
              <a:t>Journeys We Make project</a:t>
            </a:r>
          </a:p>
          <a:p>
            <a:r>
              <a:rPr lang="en-GB" dirty="0" smtClean="0"/>
              <a:t>Stories as one possible way of </a:t>
            </a:r>
            <a:r>
              <a:rPr lang="en-GB" i="1" dirty="0" smtClean="0"/>
              <a:t>finding your questions,</a:t>
            </a:r>
            <a:r>
              <a:rPr lang="en-GB" dirty="0" smtClean="0"/>
              <a:t> and </a:t>
            </a:r>
            <a:r>
              <a:rPr lang="en-GB" i="1" dirty="0" smtClean="0"/>
              <a:t>generating answers that can communicate themselves</a:t>
            </a:r>
            <a:endParaRPr lang="en-GB" dirty="0" smtClean="0"/>
          </a:p>
          <a:p>
            <a:r>
              <a:rPr lang="en-GB" dirty="0" smtClean="0"/>
              <a:t>Questions of RIGOUR</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267200"/>
            <a:ext cx="45720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594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71600"/>
            <a:ext cx="3733800" cy="5410200"/>
          </a:xfrm>
        </p:spPr>
        <p:txBody>
          <a:bodyPr>
            <a:normAutofit fontScale="90000"/>
          </a:bodyPr>
          <a:lstStyle/>
          <a:p>
            <a:pPr algn="l"/>
            <a:r>
              <a:rPr lang="en-GB" sz="2800" dirty="0" smtClean="0"/>
              <a:t>QUESTION:</a:t>
            </a:r>
            <a:br>
              <a:rPr lang="en-GB" sz="2800" dirty="0" smtClean="0"/>
            </a:br>
            <a:r>
              <a:rPr lang="en-GB" sz="2800" dirty="0"/>
              <a:t/>
            </a:r>
            <a:br>
              <a:rPr lang="en-GB" sz="2800" dirty="0"/>
            </a:br>
            <a:r>
              <a:rPr lang="en-GB" sz="2800" dirty="0"/>
              <a:t>“We often hear teachers frustrated because it’s so difficult to get refugee children to open up – </a:t>
            </a:r>
            <a:r>
              <a:rPr lang="en-GB" sz="2800" dirty="0" smtClean="0"/>
              <a:t>what have they experienced, what are they finding difficult now, and how </a:t>
            </a:r>
            <a:r>
              <a:rPr lang="en-GB" sz="2800" dirty="0"/>
              <a:t>can we get them to open </a:t>
            </a:r>
            <a:r>
              <a:rPr lang="en-GB" sz="2800" dirty="0" smtClean="0"/>
              <a:t>up about these things?” </a:t>
            </a:r>
            <a:r>
              <a:rPr lang="en-GB" sz="2800" i="1" dirty="0" smtClean="0"/>
              <a:t>(inclusion/social mobility charity)</a:t>
            </a:r>
            <a:r>
              <a:rPr lang="en-GB" sz="2800" dirty="0"/>
              <a:t/>
            </a:r>
            <a:br>
              <a:rPr lang="en-GB" sz="2800" dirty="0"/>
            </a:br>
            <a:r>
              <a:rPr lang="en-GB" sz="2800" dirty="0"/>
              <a:t/>
            </a:r>
            <a:br>
              <a:rPr lang="en-GB" sz="2800" dirty="0"/>
            </a:br>
            <a:endParaRPr lang="en-GB" sz="2800" dirty="0"/>
          </a:p>
        </p:txBody>
      </p:sp>
      <p:sp>
        <p:nvSpPr>
          <p:cNvPr id="4" name="TextBox 3"/>
          <p:cNvSpPr txBox="1"/>
          <p:nvPr/>
        </p:nvSpPr>
        <p:spPr>
          <a:xfrm>
            <a:off x="609600" y="457200"/>
            <a:ext cx="8001000" cy="646331"/>
          </a:xfrm>
          <a:prstGeom prst="rect">
            <a:avLst/>
          </a:prstGeom>
          <a:noFill/>
        </p:spPr>
        <p:txBody>
          <a:bodyPr wrap="square" rtlCol="0">
            <a:spAutoFit/>
          </a:bodyPr>
          <a:lstStyle/>
          <a:p>
            <a:pPr algn="ctr"/>
            <a:r>
              <a:rPr lang="en-GB" sz="3600" i="1" dirty="0" smtClean="0"/>
              <a:t>Journeys We Make</a:t>
            </a:r>
            <a:r>
              <a:rPr lang="en-GB" sz="3600" dirty="0" smtClean="0"/>
              <a:t> project - origins</a:t>
            </a:r>
            <a:endParaRPr lang="en-GB" sz="3600" i="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006600"/>
            <a:ext cx="5105400" cy="340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419600" y="5562600"/>
            <a:ext cx="4038600" cy="646331"/>
          </a:xfrm>
          <a:prstGeom prst="rect">
            <a:avLst/>
          </a:prstGeom>
          <a:noFill/>
        </p:spPr>
        <p:txBody>
          <a:bodyPr wrap="square" rtlCol="0">
            <a:spAutoFit/>
          </a:bodyPr>
          <a:lstStyle/>
          <a:p>
            <a:r>
              <a:rPr lang="en-GB" dirty="0" smtClean="0"/>
              <a:t>Children at a ‘School of Sanctuary’. Source: UNHCR</a:t>
            </a:r>
            <a:endParaRPr lang="en-GB" dirty="0"/>
          </a:p>
        </p:txBody>
      </p:sp>
    </p:spTree>
    <p:extLst>
      <p:ext uri="{BB962C8B-B14F-4D97-AF65-F5344CB8AC3E}">
        <p14:creationId xmlns:p14="http://schemas.microsoft.com/office/powerpoint/2010/main" val="3268777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ATTEMPTS AT ANSWER:</a:t>
            </a:r>
          </a:p>
        </p:txBody>
      </p:sp>
      <p:sp>
        <p:nvSpPr>
          <p:cNvPr id="3" name="Content Placeholder 2"/>
          <p:cNvSpPr>
            <a:spLocks noGrp="1"/>
          </p:cNvSpPr>
          <p:nvPr>
            <p:ph idx="1"/>
          </p:nvPr>
        </p:nvSpPr>
        <p:spPr>
          <a:xfrm>
            <a:off x="457200" y="1295400"/>
            <a:ext cx="8229600" cy="5334000"/>
          </a:xfrm>
        </p:spPr>
        <p:txBody>
          <a:bodyPr>
            <a:normAutofit fontScale="85000" lnSpcReduction="20000"/>
          </a:bodyPr>
          <a:lstStyle/>
          <a:p>
            <a:pPr marL="0" indent="0">
              <a:buNone/>
            </a:pPr>
            <a:r>
              <a:rPr lang="en-GB" dirty="0"/>
              <a:t/>
            </a:r>
            <a:br>
              <a:rPr lang="en-GB" dirty="0"/>
            </a:br>
            <a:r>
              <a:rPr lang="en-GB" dirty="0"/>
              <a:t>Michalis Kakos’ research with new arrivals in British schools:</a:t>
            </a:r>
            <a:br>
              <a:rPr lang="en-GB" dirty="0"/>
            </a:br>
            <a:r>
              <a:rPr lang="en-GB" dirty="0"/>
              <a:t/>
            </a:r>
            <a:br>
              <a:rPr lang="en-GB" dirty="0"/>
            </a:br>
            <a:r>
              <a:rPr lang="en-GB" dirty="0"/>
              <a:t>Children are not unwilling to tell their stories but:</a:t>
            </a:r>
            <a:br>
              <a:rPr lang="en-GB" dirty="0"/>
            </a:br>
            <a:r>
              <a:rPr lang="en-GB" dirty="0"/>
              <a:t>1) don’t want these stories to subsume their other stories (“I am 13, I was only a refugee for one year of my life”);</a:t>
            </a:r>
            <a:br>
              <a:rPr lang="en-GB" dirty="0"/>
            </a:br>
            <a:r>
              <a:rPr lang="en-GB" dirty="0"/>
              <a:t>2) don’t want to provoke unpredictable reactions or consequences;</a:t>
            </a:r>
            <a:br>
              <a:rPr lang="en-GB" dirty="0"/>
            </a:br>
            <a:r>
              <a:rPr lang="en-GB" dirty="0"/>
              <a:t>3) wish to protect their listeners from hearing traumatic experiences</a:t>
            </a:r>
            <a:r>
              <a:rPr lang="en-GB" dirty="0" smtClean="0"/>
              <a:t>.</a:t>
            </a:r>
          </a:p>
          <a:p>
            <a:pPr marL="0" indent="0">
              <a:buNone/>
            </a:pPr>
            <a:endParaRPr lang="en-GB" dirty="0"/>
          </a:p>
          <a:p>
            <a:pPr marL="0" indent="0">
              <a:buNone/>
            </a:pPr>
            <a:r>
              <a:rPr lang="en-GB" dirty="0"/>
              <a:t>Alison Jeffers (2008): ‘bureaucratic performance’ to authorities conditions every other telling refugees are asked to give of their stories</a:t>
            </a:r>
            <a:r>
              <a:rPr lang="en-GB" dirty="0" smtClean="0"/>
              <a:t>.</a:t>
            </a:r>
            <a:endParaRPr lang="en-GB" dirty="0"/>
          </a:p>
        </p:txBody>
      </p:sp>
    </p:spTree>
    <p:extLst>
      <p:ext uri="{BB962C8B-B14F-4D97-AF65-F5344CB8AC3E}">
        <p14:creationId xmlns:p14="http://schemas.microsoft.com/office/powerpoint/2010/main" val="335857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2620</Words>
  <Application>Microsoft Office PowerPoint</Application>
  <PresentationFormat>On-screen Show (4:3)</PresentationFormat>
  <Paragraphs>153</Paragraphs>
  <Slides>28</Slides>
  <Notes>16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Journeys We Make: research through collaborative storytelling</vt:lpstr>
      <vt:lpstr>PowerPoint Presentation</vt:lpstr>
      <vt:lpstr>Why have you ended up here today? </vt:lpstr>
      <vt:lpstr>When do artistic research processes become necessary?</vt:lpstr>
      <vt:lpstr>Or to put it another way….</vt:lpstr>
      <vt:lpstr>Which is where stories come in</vt:lpstr>
      <vt:lpstr>From here on in…</vt:lpstr>
      <vt:lpstr>QUESTION:  “We often hear teachers frustrated because it’s so difficult to get refugee children to open up – what have they experienced, what are they finding difficult now, and how can we get them to open up about these things?” (inclusion/social mobility charity)  </vt:lpstr>
      <vt:lpstr>ATTEMPTS AT ANSWER:</vt:lpstr>
      <vt:lpstr>PowerPoint Presentation</vt:lpstr>
      <vt:lpstr>Subsequent projects</vt:lpstr>
      <vt:lpstr>SCHOOL 1</vt:lpstr>
      <vt:lpstr>SCHOOL 2</vt:lpstr>
      <vt:lpstr>Our canvas: Homer’s Odyssey</vt:lpstr>
      <vt:lpstr>Our chosen artforms: digi-animation and spoken word</vt:lpstr>
      <vt:lpstr>Our findings</vt:lpstr>
      <vt:lpstr>Different questions?</vt:lpstr>
      <vt:lpstr>Deep engagement</vt:lpstr>
      <vt:lpstr>Bodysmarts</vt:lpstr>
      <vt:lpstr>A grey area: ongoing conversations</vt:lpstr>
      <vt:lpstr>PowerPoint Presentation</vt:lpstr>
      <vt:lpstr>Ownership vs outcomes </vt:lpstr>
      <vt:lpstr>Role of the ‘ecosystem’</vt:lpstr>
      <vt:lpstr>And where is the RIGOUR?</vt:lpstr>
      <vt:lpstr>How does Journeys We Make measure up?</vt:lpstr>
      <vt:lpstr>Which method is more rigorous?</vt:lpstr>
      <vt:lpstr>Our intended outcomes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Journeys We Make: research through collaborative storytelling</dc:title>
  <dc:creator>Catherine Heinemeyer</dc:creator>
  <cp:lastModifiedBy>c.heinemeyer</cp:lastModifiedBy>
  <cp:revision>83</cp:revision>
  <dcterms:created xsi:type="dcterms:W3CDTF">2006-08-16T00:00:00Z</dcterms:created>
  <dcterms:modified xsi:type="dcterms:W3CDTF">2018-07-02T13:37:59Z</dcterms:modified>
</cp:coreProperties>
</file>